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8" r:id="rId3"/>
    <p:sldId id="257" r:id="rId4"/>
    <p:sldId id="280" r:id="rId5"/>
    <p:sldId id="268" r:id="rId6"/>
    <p:sldId id="269" r:id="rId7"/>
    <p:sldId id="270" r:id="rId8"/>
    <p:sldId id="271" r:id="rId9"/>
    <p:sldId id="258" r:id="rId10"/>
    <p:sldId id="259" r:id="rId11"/>
    <p:sldId id="272" r:id="rId12"/>
    <p:sldId id="273" r:id="rId13"/>
    <p:sldId id="274" r:id="rId14"/>
    <p:sldId id="275" r:id="rId15"/>
    <p:sldId id="276" r:id="rId16"/>
    <p:sldId id="277" r:id="rId17"/>
    <p:sldId id="260" r:id="rId18"/>
    <p:sldId id="264" r:id="rId19"/>
    <p:sldId id="282" r:id="rId20"/>
    <p:sldId id="281" r:id="rId21"/>
    <p:sldId id="283" r:id="rId22"/>
    <p:sldId id="266" r:id="rId23"/>
    <p:sldId id="267" r:id="rId24"/>
  </p:sldIdLst>
  <p:sldSz cx="18288000" cy="10287000"/>
  <p:notesSz cx="6858000" cy="9144000"/>
  <p:embeddedFontLst>
    <p:embeddedFont>
      <p:font typeface="Archivo Black" panose="020B0A03020202020B04" pitchFamily="34" charset="0"/>
      <p:regular r:id="rId25"/>
    </p:embeddedFont>
    <p:embeddedFont>
      <p:font typeface="Bahnschrift SemiBold SemiConden" panose="020B0502040204020203" pitchFamily="34" charset="0"/>
      <p:bold r:id="rId26"/>
    </p:embeddedFont>
    <p:embeddedFont>
      <p:font typeface="Public Sans" panose="020B0604020202020204" charset="0"/>
      <p:regular r:id="rId27"/>
    </p:embeddedFont>
    <p:embeddedFont>
      <p:font typeface="Public Sans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590" y="6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jpe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jpe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3.svg"/><Relationship Id="rId3" Type="http://schemas.openxmlformats.org/officeDocument/2006/relationships/image" Target="../media/image49.png"/><Relationship Id="rId7" Type="http://schemas.openxmlformats.org/officeDocument/2006/relationships/image" Target="../media/image25.png"/><Relationship Id="rId12" Type="http://schemas.openxmlformats.org/officeDocument/2006/relationships/image" Target="../media/image15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14.png"/><Relationship Id="rId5" Type="http://schemas.openxmlformats.org/officeDocument/2006/relationships/image" Target="../media/image51.png"/><Relationship Id="rId15" Type="http://schemas.openxmlformats.org/officeDocument/2006/relationships/image" Target="../media/image31.png"/><Relationship Id="rId10" Type="http://schemas.openxmlformats.org/officeDocument/2006/relationships/image" Target="../media/image54.svg"/><Relationship Id="rId4" Type="http://schemas.openxmlformats.org/officeDocument/2006/relationships/image" Target="../media/image50.svg"/><Relationship Id="rId9" Type="http://schemas.openxmlformats.org/officeDocument/2006/relationships/image" Target="../media/image53.png"/><Relationship Id="rId1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3.svg"/><Relationship Id="rId3" Type="http://schemas.openxmlformats.org/officeDocument/2006/relationships/image" Target="../media/image49.png"/><Relationship Id="rId7" Type="http://schemas.openxmlformats.org/officeDocument/2006/relationships/image" Target="../media/image25.png"/><Relationship Id="rId12" Type="http://schemas.openxmlformats.org/officeDocument/2006/relationships/image" Target="../media/image15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14.png"/><Relationship Id="rId5" Type="http://schemas.openxmlformats.org/officeDocument/2006/relationships/image" Target="../media/image51.png"/><Relationship Id="rId15" Type="http://schemas.openxmlformats.org/officeDocument/2006/relationships/image" Target="../media/image31.png"/><Relationship Id="rId10" Type="http://schemas.openxmlformats.org/officeDocument/2006/relationships/image" Target="../media/image54.svg"/><Relationship Id="rId4" Type="http://schemas.openxmlformats.org/officeDocument/2006/relationships/image" Target="../media/image50.svg"/><Relationship Id="rId9" Type="http://schemas.openxmlformats.org/officeDocument/2006/relationships/image" Target="../media/image53.png"/><Relationship Id="rId1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3.svg"/><Relationship Id="rId3" Type="http://schemas.openxmlformats.org/officeDocument/2006/relationships/image" Target="../media/image49.png"/><Relationship Id="rId7" Type="http://schemas.openxmlformats.org/officeDocument/2006/relationships/image" Target="../media/image25.png"/><Relationship Id="rId12" Type="http://schemas.openxmlformats.org/officeDocument/2006/relationships/image" Target="../media/image15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14.png"/><Relationship Id="rId5" Type="http://schemas.openxmlformats.org/officeDocument/2006/relationships/image" Target="../media/image51.png"/><Relationship Id="rId15" Type="http://schemas.openxmlformats.org/officeDocument/2006/relationships/image" Target="../media/image31.png"/><Relationship Id="rId10" Type="http://schemas.openxmlformats.org/officeDocument/2006/relationships/image" Target="../media/image54.svg"/><Relationship Id="rId4" Type="http://schemas.openxmlformats.org/officeDocument/2006/relationships/image" Target="../media/image50.svg"/><Relationship Id="rId9" Type="http://schemas.openxmlformats.org/officeDocument/2006/relationships/image" Target="../media/image53.png"/><Relationship Id="rId1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3.svg"/><Relationship Id="rId3" Type="http://schemas.openxmlformats.org/officeDocument/2006/relationships/image" Target="../media/image49.png"/><Relationship Id="rId7" Type="http://schemas.openxmlformats.org/officeDocument/2006/relationships/image" Target="../media/image25.png"/><Relationship Id="rId12" Type="http://schemas.openxmlformats.org/officeDocument/2006/relationships/image" Target="../media/image15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14.png"/><Relationship Id="rId5" Type="http://schemas.openxmlformats.org/officeDocument/2006/relationships/image" Target="../media/image51.png"/><Relationship Id="rId15" Type="http://schemas.openxmlformats.org/officeDocument/2006/relationships/image" Target="../media/image31.png"/><Relationship Id="rId10" Type="http://schemas.openxmlformats.org/officeDocument/2006/relationships/image" Target="../media/image54.svg"/><Relationship Id="rId4" Type="http://schemas.openxmlformats.org/officeDocument/2006/relationships/image" Target="../media/image50.svg"/><Relationship Id="rId9" Type="http://schemas.openxmlformats.org/officeDocument/2006/relationships/image" Target="../media/image53.png"/><Relationship Id="rId1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3.svg"/><Relationship Id="rId3" Type="http://schemas.openxmlformats.org/officeDocument/2006/relationships/image" Target="../media/image49.png"/><Relationship Id="rId7" Type="http://schemas.openxmlformats.org/officeDocument/2006/relationships/image" Target="../media/image25.png"/><Relationship Id="rId12" Type="http://schemas.openxmlformats.org/officeDocument/2006/relationships/image" Target="../media/image15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14.png"/><Relationship Id="rId5" Type="http://schemas.openxmlformats.org/officeDocument/2006/relationships/image" Target="../media/image51.png"/><Relationship Id="rId15" Type="http://schemas.openxmlformats.org/officeDocument/2006/relationships/image" Target="../media/image31.png"/><Relationship Id="rId10" Type="http://schemas.openxmlformats.org/officeDocument/2006/relationships/image" Target="../media/image54.svg"/><Relationship Id="rId4" Type="http://schemas.openxmlformats.org/officeDocument/2006/relationships/image" Target="../media/image50.svg"/><Relationship Id="rId9" Type="http://schemas.openxmlformats.org/officeDocument/2006/relationships/image" Target="../media/image53.png"/><Relationship Id="rId1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3.svg"/><Relationship Id="rId3" Type="http://schemas.openxmlformats.org/officeDocument/2006/relationships/image" Target="../media/image49.png"/><Relationship Id="rId7" Type="http://schemas.openxmlformats.org/officeDocument/2006/relationships/image" Target="../media/image25.png"/><Relationship Id="rId12" Type="http://schemas.openxmlformats.org/officeDocument/2006/relationships/image" Target="../media/image15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14.png"/><Relationship Id="rId5" Type="http://schemas.openxmlformats.org/officeDocument/2006/relationships/image" Target="../media/image51.png"/><Relationship Id="rId15" Type="http://schemas.openxmlformats.org/officeDocument/2006/relationships/image" Target="../media/image31.png"/><Relationship Id="rId10" Type="http://schemas.openxmlformats.org/officeDocument/2006/relationships/image" Target="../media/image54.svg"/><Relationship Id="rId4" Type="http://schemas.openxmlformats.org/officeDocument/2006/relationships/image" Target="../media/image50.svg"/><Relationship Id="rId9" Type="http://schemas.openxmlformats.org/officeDocument/2006/relationships/image" Target="../media/image53.png"/><Relationship Id="rId1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3.svg"/><Relationship Id="rId3" Type="http://schemas.openxmlformats.org/officeDocument/2006/relationships/image" Target="../media/image49.png"/><Relationship Id="rId7" Type="http://schemas.openxmlformats.org/officeDocument/2006/relationships/image" Target="../media/image25.png"/><Relationship Id="rId12" Type="http://schemas.openxmlformats.org/officeDocument/2006/relationships/image" Target="../media/image15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14.png"/><Relationship Id="rId5" Type="http://schemas.openxmlformats.org/officeDocument/2006/relationships/image" Target="../media/image51.png"/><Relationship Id="rId15" Type="http://schemas.openxmlformats.org/officeDocument/2006/relationships/image" Target="../media/image31.png"/><Relationship Id="rId10" Type="http://schemas.openxmlformats.org/officeDocument/2006/relationships/image" Target="../media/image54.svg"/><Relationship Id="rId4" Type="http://schemas.openxmlformats.org/officeDocument/2006/relationships/image" Target="../media/image50.svg"/><Relationship Id="rId9" Type="http://schemas.openxmlformats.org/officeDocument/2006/relationships/image" Target="../media/image53.png"/><Relationship Id="rId1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25.png"/><Relationship Id="rId7" Type="http://schemas.openxmlformats.org/officeDocument/2006/relationships/image" Target="../media/image55.png"/><Relationship Id="rId12" Type="http://schemas.openxmlformats.org/officeDocument/2006/relationships/image" Target="../media/image58.svg"/><Relationship Id="rId17" Type="http://schemas.openxmlformats.org/officeDocument/2006/relationships/image" Target="../media/image63.png"/><Relationship Id="rId2" Type="http://schemas.openxmlformats.org/officeDocument/2006/relationships/image" Target="../media/image1.jpe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57.png"/><Relationship Id="rId5" Type="http://schemas.openxmlformats.org/officeDocument/2006/relationships/image" Target="../media/image14.png"/><Relationship Id="rId15" Type="http://schemas.openxmlformats.org/officeDocument/2006/relationships/image" Target="../media/image61.png"/><Relationship Id="rId10" Type="http://schemas.openxmlformats.org/officeDocument/2006/relationships/image" Target="../media/image17.svg"/><Relationship Id="rId4" Type="http://schemas.openxmlformats.org/officeDocument/2006/relationships/image" Target="../media/image26.svg"/><Relationship Id="rId9" Type="http://schemas.openxmlformats.org/officeDocument/2006/relationships/image" Target="../media/image16.png"/><Relationship Id="rId14" Type="http://schemas.openxmlformats.org/officeDocument/2006/relationships/image" Target="../media/image6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6.svg"/><Relationship Id="rId7" Type="http://schemas.openxmlformats.org/officeDocument/2006/relationships/image" Target="../media/image15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3.svg"/><Relationship Id="rId5" Type="http://schemas.openxmlformats.org/officeDocument/2006/relationships/image" Target="../media/image28.svg"/><Relationship Id="rId10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6.svg"/><Relationship Id="rId7" Type="http://schemas.openxmlformats.org/officeDocument/2006/relationships/image" Target="../media/image15.svg"/><Relationship Id="rId12" Type="http://schemas.openxmlformats.org/officeDocument/2006/relationships/image" Target="../media/image65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3.svg"/><Relationship Id="rId5" Type="http://schemas.openxmlformats.org/officeDocument/2006/relationships/image" Target="../media/image28.svg"/><Relationship Id="rId10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6.sv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32.svg"/><Relationship Id="rId5" Type="http://schemas.openxmlformats.org/officeDocument/2006/relationships/image" Target="../media/image28.sv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6.svg"/><Relationship Id="rId7" Type="http://schemas.openxmlformats.org/officeDocument/2006/relationships/image" Target="../media/image15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3.svg"/><Relationship Id="rId5" Type="http://schemas.openxmlformats.org/officeDocument/2006/relationships/image" Target="../media/image28.svg"/><Relationship Id="rId10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6.svg"/><Relationship Id="rId7" Type="http://schemas.openxmlformats.org/officeDocument/2006/relationships/image" Target="../media/image15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3.svg"/><Relationship Id="rId5" Type="http://schemas.openxmlformats.org/officeDocument/2006/relationships/image" Target="../media/image28.svg"/><Relationship Id="rId10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6.png"/><Relationship Id="rId18" Type="http://schemas.openxmlformats.org/officeDocument/2006/relationships/image" Target="../media/image15.svg"/><Relationship Id="rId3" Type="http://schemas.openxmlformats.org/officeDocument/2006/relationships/image" Target="../media/image2.png"/><Relationship Id="rId21" Type="http://schemas.openxmlformats.org/officeDocument/2006/relationships/image" Target="../media/image68.png"/><Relationship Id="rId7" Type="http://schemas.openxmlformats.org/officeDocument/2006/relationships/image" Target="../media/image66.png"/><Relationship Id="rId12" Type="http://schemas.openxmlformats.org/officeDocument/2006/relationships/image" Target="../media/image26.svg"/><Relationship Id="rId17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image" Target="../media/image23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5.png"/><Relationship Id="rId5" Type="http://schemas.openxmlformats.org/officeDocument/2006/relationships/image" Target="../media/image33.png"/><Relationship Id="rId15" Type="http://schemas.openxmlformats.org/officeDocument/2006/relationships/image" Target="../media/image22.png"/><Relationship Id="rId10" Type="http://schemas.openxmlformats.org/officeDocument/2006/relationships/image" Target="../media/image21.svg"/><Relationship Id="rId19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image" Target="../media/image20.png"/><Relationship Id="rId1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6.png"/><Relationship Id="rId18" Type="http://schemas.openxmlformats.org/officeDocument/2006/relationships/image" Target="../media/image23.svg"/><Relationship Id="rId3" Type="http://schemas.openxmlformats.org/officeDocument/2006/relationships/image" Target="../media/image39.png"/><Relationship Id="rId21" Type="http://schemas.openxmlformats.org/officeDocument/2006/relationships/image" Target="../media/image16.png"/><Relationship Id="rId7" Type="http://schemas.openxmlformats.org/officeDocument/2006/relationships/image" Target="../media/image71.png"/><Relationship Id="rId12" Type="http://schemas.openxmlformats.org/officeDocument/2006/relationships/image" Target="../media/image3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21.svg"/><Relationship Id="rId20" Type="http://schemas.openxmlformats.org/officeDocument/2006/relationships/image" Target="../media/image7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2.png"/><Relationship Id="rId5" Type="http://schemas.openxmlformats.org/officeDocument/2006/relationships/image" Target="../media/image69.png"/><Relationship Id="rId15" Type="http://schemas.openxmlformats.org/officeDocument/2006/relationships/image" Target="../media/image20.png"/><Relationship Id="rId23" Type="http://schemas.openxmlformats.org/officeDocument/2006/relationships/image" Target="../media/image68.png"/><Relationship Id="rId10" Type="http://schemas.openxmlformats.org/officeDocument/2006/relationships/image" Target="../media/image26.svg"/><Relationship Id="rId19" Type="http://schemas.openxmlformats.org/officeDocument/2006/relationships/image" Target="../media/image73.png"/><Relationship Id="rId4" Type="http://schemas.openxmlformats.org/officeDocument/2006/relationships/image" Target="../media/image40.svg"/><Relationship Id="rId9" Type="http://schemas.openxmlformats.org/officeDocument/2006/relationships/image" Target="../media/image25.png"/><Relationship Id="rId14" Type="http://schemas.openxmlformats.org/officeDocument/2006/relationships/image" Target="../media/image7.svg"/><Relationship Id="rId22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6.png"/><Relationship Id="rId18" Type="http://schemas.openxmlformats.org/officeDocument/2006/relationships/image" Target="../media/image15.sv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12" Type="http://schemas.openxmlformats.org/officeDocument/2006/relationships/image" Target="../media/image26.svg"/><Relationship Id="rId17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image" Target="../media/image5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25.png"/><Relationship Id="rId5" Type="http://schemas.openxmlformats.org/officeDocument/2006/relationships/image" Target="../media/image35.png"/><Relationship Id="rId15" Type="http://schemas.openxmlformats.org/officeDocument/2006/relationships/image" Target="../media/image4.png"/><Relationship Id="rId10" Type="http://schemas.openxmlformats.org/officeDocument/2006/relationships/image" Target="../media/image23.svg"/><Relationship Id="rId19" Type="http://schemas.openxmlformats.org/officeDocument/2006/relationships/image" Target="../media/image16.png"/><Relationship Id="rId4" Type="http://schemas.openxmlformats.org/officeDocument/2006/relationships/image" Target="../media/image34.svg"/><Relationship Id="rId9" Type="http://schemas.openxmlformats.org/officeDocument/2006/relationships/image" Target="../media/image22.png"/><Relationship Id="rId1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6.png"/><Relationship Id="rId18" Type="http://schemas.openxmlformats.org/officeDocument/2006/relationships/image" Target="../media/image15.sv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12" Type="http://schemas.openxmlformats.org/officeDocument/2006/relationships/image" Target="../media/image26.svg"/><Relationship Id="rId17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image" Target="../media/image5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25.png"/><Relationship Id="rId5" Type="http://schemas.openxmlformats.org/officeDocument/2006/relationships/image" Target="../media/image35.png"/><Relationship Id="rId15" Type="http://schemas.openxmlformats.org/officeDocument/2006/relationships/image" Target="../media/image4.png"/><Relationship Id="rId10" Type="http://schemas.openxmlformats.org/officeDocument/2006/relationships/image" Target="../media/image23.svg"/><Relationship Id="rId19" Type="http://schemas.openxmlformats.org/officeDocument/2006/relationships/image" Target="../media/image16.png"/><Relationship Id="rId4" Type="http://schemas.openxmlformats.org/officeDocument/2006/relationships/image" Target="../media/image34.svg"/><Relationship Id="rId9" Type="http://schemas.openxmlformats.org/officeDocument/2006/relationships/image" Target="../media/image22.png"/><Relationship Id="rId1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6.png"/><Relationship Id="rId18" Type="http://schemas.openxmlformats.org/officeDocument/2006/relationships/image" Target="../media/image15.sv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12" Type="http://schemas.openxmlformats.org/officeDocument/2006/relationships/image" Target="../media/image26.svg"/><Relationship Id="rId17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image" Target="../media/image5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25.png"/><Relationship Id="rId5" Type="http://schemas.openxmlformats.org/officeDocument/2006/relationships/image" Target="../media/image35.png"/><Relationship Id="rId15" Type="http://schemas.openxmlformats.org/officeDocument/2006/relationships/image" Target="../media/image4.png"/><Relationship Id="rId10" Type="http://schemas.openxmlformats.org/officeDocument/2006/relationships/image" Target="../media/image23.svg"/><Relationship Id="rId19" Type="http://schemas.openxmlformats.org/officeDocument/2006/relationships/image" Target="../media/image16.png"/><Relationship Id="rId4" Type="http://schemas.openxmlformats.org/officeDocument/2006/relationships/image" Target="../media/image34.svg"/><Relationship Id="rId9" Type="http://schemas.openxmlformats.org/officeDocument/2006/relationships/image" Target="../media/image22.png"/><Relationship Id="rId1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6.png"/><Relationship Id="rId18" Type="http://schemas.openxmlformats.org/officeDocument/2006/relationships/image" Target="../media/image15.sv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12" Type="http://schemas.openxmlformats.org/officeDocument/2006/relationships/image" Target="../media/image26.svg"/><Relationship Id="rId17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image" Target="../media/image5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25.png"/><Relationship Id="rId5" Type="http://schemas.openxmlformats.org/officeDocument/2006/relationships/image" Target="../media/image35.png"/><Relationship Id="rId15" Type="http://schemas.openxmlformats.org/officeDocument/2006/relationships/image" Target="../media/image4.png"/><Relationship Id="rId10" Type="http://schemas.openxmlformats.org/officeDocument/2006/relationships/image" Target="../media/image23.svg"/><Relationship Id="rId19" Type="http://schemas.openxmlformats.org/officeDocument/2006/relationships/image" Target="../media/image16.png"/><Relationship Id="rId4" Type="http://schemas.openxmlformats.org/officeDocument/2006/relationships/image" Target="../media/image34.svg"/><Relationship Id="rId9" Type="http://schemas.openxmlformats.org/officeDocument/2006/relationships/image" Target="../media/image22.png"/><Relationship Id="rId1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6.png"/><Relationship Id="rId18" Type="http://schemas.openxmlformats.org/officeDocument/2006/relationships/image" Target="../media/image15.sv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12" Type="http://schemas.openxmlformats.org/officeDocument/2006/relationships/image" Target="../media/image26.svg"/><Relationship Id="rId17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image" Target="../media/image5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25.png"/><Relationship Id="rId5" Type="http://schemas.openxmlformats.org/officeDocument/2006/relationships/image" Target="../media/image35.png"/><Relationship Id="rId15" Type="http://schemas.openxmlformats.org/officeDocument/2006/relationships/image" Target="../media/image4.png"/><Relationship Id="rId10" Type="http://schemas.openxmlformats.org/officeDocument/2006/relationships/image" Target="../media/image23.svg"/><Relationship Id="rId19" Type="http://schemas.openxmlformats.org/officeDocument/2006/relationships/image" Target="../media/image16.png"/><Relationship Id="rId4" Type="http://schemas.openxmlformats.org/officeDocument/2006/relationships/image" Target="../media/image34.svg"/><Relationship Id="rId9" Type="http://schemas.openxmlformats.org/officeDocument/2006/relationships/image" Target="../media/image22.png"/><Relationship Id="rId1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6.png"/><Relationship Id="rId18" Type="http://schemas.openxmlformats.org/officeDocument/2006/relationships/image" Target="../media/image15.sv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12" Type="http://schemas.openxmlformats.org/officeDocument/2006/relationships/image" Target="../media/image26.svg"/><Relationship Id="rId17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image" Target="../media/image5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25.png"/><Relationship Id="rId5" Type="http://schemas.openxmlformats.org/officeDocument/2006/relationships/image" Target="../media/image35.png"/><Relationship Id="rId15" Type="http://schemas.openxmlformats.org/officeDocument/2006/relationships/image" Target="../media/image4.png"/><Relationship Id="rId10" Type="http://schemas.openxmlformats.org/officeDocument/2006/relationships/image" Target="../media/image23.svg"/><Relationship Id="rId19" Type="http://schemas.openxmlformats.org/officeDocument/2006/relationships/image" Target="../media/image16.png"/><Relationship Id="rId4" Type="http://schemas.openxmlformats.org/officeDocument/2006/relationships/image" Target="../media/image34.svg"/><Relationship Id="rId9" Type="http://schemas.openxmlformats.org/officeDocument/2006/relationships/image" Target="../media/image22.png"/><Relationship Id="rId1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3" Type="http://schemas.openxmlformats.org/officeDocument/2006/relationships/image" Target="../media/image25.png"/><Relationship Id="rId21" Type="http://schemas.openxmlformats.org/officeDocument/2006/relationships/image" Target="../media/image47.png"/><Relationship Id="rId7" Type="http://schemas.openxmlformats.org/officeDocument/2006/relationships/image" Target="../media/image27.png"/><Relationship Id="rId12" Type="http://schemas.openxmlformats.org/officeDocument/2006/relationships/image" Target="../media/image17.svg"/><Relationship Id="rId17" Type="http://schemas.openxmlformats.org/officeDocument/2006/relationships/image" Target="../media/image43.png"/><Relationship Id="rId2" Type="http://schemas.openxmlformats.org/officeDocument/2006/relationships/image" Target="../media/image1.jpeg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16.png"/><Relationship Id="rId5" Type="http://schemas.openxmlformats.org/officeDocument/2006/relationships/image" Target="../media/image37.png"/><Relationship Id="rId15" Type="http://schemas.openxmlformats.org/officeDocument/2006/relationships/image" Target="../media/image41.png"/><Relationship Id="rId10" Type="http://schemas.openxmlformats.org/officeDocument/2006/relationships/image" Target="../media/image15.svg"/><Relationship Id="rId19" Type="http://schemas.openxmlformats.org/officeDocument/2006/relationships/image" Target="../media/image45.png"/><Relationship Id="rId4" Type="http://schemas.openxmlformats.org/officeDocument/2006/relationships/image" Target="../media/image26.svg"/><Relationship Id="rId9" Type="http://schemas.openxmlformats.org/officeDocument/2006/relationships/image" Target="../media/image14.png"/><Relationship Id="rId14" Type="http://schemas.openxmlformats.org/officeDocument/2006/relationships/image" Target="../media/image40.svg"/><Relationship Id="rId22" Type="http://schemas.openxmlformats.org/officeDocument/2006/relationships/image" Target="../media/image4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28444" y="3298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554503" y="5450167"/>
            <a:ext cx="11712292" cy="9739632"/>
            <a:chOff x="0" y="0"/>
            <a:chExt cx="676659" cy="562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6659" cy="562692"/>
            </a:xfrm>
            <a:custGeom>
              <a:avLst/>
              <a:gdLst/>
              <a:ahLst/>
              <a:cxnLst/>
              <a:rect l="l" t="t" r="r" b="b"/>
              <a:pathLst>
                <a:path w="676659" h="562692">
                  <a:moveTo>
                    <a:pt x="676659" y="281346"/>
                  </a:moveTo>
                  <a:lnTo>
                    <a:pt x="473459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473459" y="0"/>
                  </a:lnTo>
                  <a:lnTo>
                    <a:pt x="676659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57150"/>
              <a:ext cx="448059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17453" y="-993826"/>
            <a:ext cx="20867030" cy="10516055"/>
            <a:chOff x="0" y="0"/>
            <a:chExt cx="561152" cy="2827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1152" cy="282796"/>
            </a:xfrm>
            <a:custGeom>
              <a:avLst/>
              <a:gdLst/>
              <a:ahLst/>
              <a:cxnLst/>
              <a:rect l="l" t="t" r="r" b="b"/>
              <a:pathLst>
                <a:path w="561152" h="282796">
                  <a:moveTo>
                    <a:pt x="203200" y="282796"/>
                  </a:moveTo>
                  <a:lnTo>
                    <a:pt x="357952" y="282796"/>
                  </a:lnTo>
                  <a:lnTo>
                    <a:pt x="561152" y="0"/>
                  </a:lnTo>
                  <a:lnTo>
                    <a:pt x="0" y="0"/>
                  </a:lnTo>
                  <a:lnTo>
                    <a:pt x="203200" y="28279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-57150"/>
              <a:ext cx="307152" cy="339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16166910" y="1151200"/>
            <a:ext cx="2270840" cy="899810"/>
          </a:xfrm>
          <a:custGeom>
            <a:avLst/>
            <a:gdLst/>
            <a:ahLst/>
            <a:cxnLst/>
            <a:rect l="l" t="t" r="r" b="b"/>
            <a:pathLst>
              <a:path w="2270840" h="899810">
                <a:moveTo>
                  <a:pt x="0" y="0"/>
                </a:moveTo>
                <a:lnTo>
                  <a:pt x="2270840" y="0"/>
                </a:lnTo>
                <a:lnTo>
                  <a:pt x="2270840" y="899811"/>
                </a:lnTo>
                <a:lnTo>
                  <a:pt x="0" y="899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73" r="-214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449810" y="6858000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76325" y="6321244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44600" y="6429375"/>
            <a:ext cx="4953000" cy="857250"/>
          </a:xfrm>
          <a:custGeom>
            <a:avLst/>
            <a:gdLst/>
            <a:ahLst/>
            <a:cxnLst/>
            <a:rect l="l" t="t" r="r" b="b"/>
            <a:pathLst>
              <a:path w="1304494" h="225778">
                <a:moveTo>
                  <a:pt x="0" y="0"/>
                </a:moveTo>
                <a:lnTo>
                  <a:pt x="1304494" y="0"/>
                </a:lnTo>
                <a:lnTo>
                  <a:pt x="1304494" y="225778"/>
                </a:lnTo>
                <a:lnTo>
                  <a:pt x="0" y="225778"/>
                </a:lnTo>
                <a:close/>
              </a:path>
            </a:pathLst>
          </a:custGeom>
          <a:gradFill rotWithShape="1">
            <a:gsLst>
              <a:gs pos="0">
                <a:srgbClr val="004AAD">
                  <a:alpha val="100000"/>
                </a:srgbClr>
              </a:gs>
              <a:gs pos="100000">
                <a:srgbClr val="CB6CE6">
                  <a:alpha val="100000"/>
                </a:srgbClr>
              </a:gs>
            </a:gsLst>
            <a:lin ang="0"/>
          </a:gradFill>
        </p:spPr>
        <p:txBody>
          <a:bodyPr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DATA SOLUTION-360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4515" y="6275912"/>
            <a:ext cx="4953000" cy="10742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 lang="en-US" sz="2800" b="1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2646769" y="9439275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-313704" y="-82986"/>
            <a:ext cx="1097343" cy="548672"/>
          </a:xfrm>
          <a:custGeom>
            <a:avLst/>
            <a:gdLst/>
            <a:ahLst/>
            <a:cxnLst/>
            <a:rect l="l" t="t" r="r" b="b"/>
            <a:pathLst>
              <a:path w="1097343" h="548672">
                <a:moveTo>
                  <a:pt x="0" y="0"/>
                </a:moveTo>
                <a:lnTo>
                  <a:pt x="1097343" y="0"/>
                </a:lnTo>
                <a:lnTo>
                  <a:pt x="1097343" y="548671"/>
                </a:lnTo>
                <a:lnTo>
                  <a:pt x="0" y="5486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5400000">
            <a:off x="7815446" y="403869"/>
            <a:ext cx="8732770" cy="9479262"/>
          </a:xfrm>
          <a:custGeom>
            <a:avLst/>
            <a:gdLst/>
            <a:ahLst/>
            <a:cxnLst/>
            <a:rect l="l" t="t" r="r" b="b"/>
            <a:pathLst>
              <a:path w="8732770" h="9479262">
                <a:moveTo>
                  <a:pt x="0" y="0"/>
                </a:moveTo>
                <a:lnTo>
                  <a:pt x="8732770" y="0"/>
                </a:lnTo>
                <a:lnTo>
                  <a:pt x="8732770" y="9479262"/>
                </a:lnTo>
                <a:lnTo>
                  <a:pt x="0" y="94792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8674976" y="1064828"/>
            <a:ext cx="8421049" cy="7300805"/>
            <a:chOff x="0" y="0"/>
            <a:chExt cx="727368" cy="6306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27368" cy="630606"/>
            </a:xfrm>
            <a:custGeom>
              <a:avLst/>
              <a:gdLst/>
              <a:ahLst/>
              <a:cxnLst/>
              <a:rect l="l" t="t" r="r" b="b"/>
              <a:pathLst>
                <a:path w="727368" h="630606">
                  <a:moveTo>
                    <a:pt x="727368" y="315303"/>
                  </a:moveTo>
                  <a:lnTo>
                    <a:pt x="524168" y="630606"/>
                  </a:lnTo>
                  <a:lnTo>
                    <a:pt x="203200" y="630606"/>
                  </a:lnTo>
                  <a:lnTo>
                    <a:pt x="0" y="315303"/>
                  </a:lnTo>
                  <a:lnTo>
                    <a:pt x="203200" y="0"/>
                  </a:lnTo>
                  <a:lnTo>
                    <a:pt x="524168" y="0"/>
                  </a:lnTo>
                  <a:lnTo>
                    <a:pt x="727368" y="315303"/>
                  </a:lnTo>
                  <a:close/>
                </a:path>
              </a:pathLst>
            </a:custGeom>
            <a:blipFill>
              <a:blip r:embed="rId13"/>
              <a:stretch>
                <a:fillRect l="-15063" r="-15063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 rot="-5400000">
            <a:off x="12772130" y="5191268"/>
            <a:ext cx="4650437" cy="5047964"/>
          </a:xfrm>
          <a:custGeom>
            <a:avLst/>
            <a:gdLst/>
            <a:ahLst/>
            <a:cxnLst/>
            <a:rect l="l" t="t" r="r" b="b"/>
            <a:pathLst>
              <a:path w="4650437" h="5047964">
                <a:moveTo>
                  <a:pt x="0" y="0"/>
                </a:moveTo>
                <a:lnTo>
                  <a:pt x="4650437" y="0"/>
                </a:lnTo>
                <a:lnTo>
                  <a:pt x="4650437" y="5047964"/>
                </a:lnTo>
                <a:lnTo>
                  <a:pt x="0" y="50479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3044776" y="5699258"/>
            <a:ext cx="4105146" cy="3559042"/>
            <a:chOff x="0" y="0"/>
            <a:chExt cx="727368" cy="6306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27368" cy="630606"/>
            </a:xfrm>
            <a:custGeom>
              <a:avLst/>
              <a:gdLst/>
              <a:ahLst/>
              <a:cxnLst/>
              <a:rect l="l" t="t" r="r" b="b"/>
              <a:pathLst>
                <a:path w="727368" h="630606">
                  <a:moveTo>
                    <a:pt x="727368" y="315303"/>
                  </a:moveTo>
                  <a:lnTo>
                    <a:pt x="524168" y="630606"/>
                  </a:lnTo>
                  <a:lnTo>
                    <a:pt x="203200" y="630606"/>
                  </a:lnTo>
                  <a:lnTo>
                    <a:pt x="0" y="315303"/>
                  </a:lnTo>
                  <a:lnTo>
                    <a:pt x="203200" y="0"/>
                  </a:lnTo>
                  <a:lnTo>
                    <a:pt x="524168" y="0"/>
                  </a:lnTo>
                  <a:lnTo>
                    <a:pt x="727368" y="315303"/>
                  </a:lnTo>
                  <a:close/>
                </a:path>
              </a:pathLst>
            </a:custGeom>
            <a:blipFill>
              <a:blip r:embed="rId14"/>
              <a:stretch>
                <a:fillRect l="-32177" r="-32177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6738600" y="610949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1767019" y="-1742679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5"/>
                </a:lnTo>
                <a:lnTo>
                  <a:pt x="0" y="27385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7543907" y="9838093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3133370" y="4650092"/>
            <a:ext cx="2093087" cy="2098333"/>
          </a:xfrm>
          <a:custGeom>
            <a:avLst/>
            <a:gdLst/>
            <a:ahLst/>
            <a:cxnLst/>
            <a:rect l="l" t="t" r="r" b="b"/>
            <a:pathLst>
              <a:path w="2093087" h="2098333">
                <a:moveTo>
                  <a:pt x="0" y="0"/>
                </a:moveTo>
                <a:lnTo>
                  <a:pt x="2093087" y="0"/>
                </a:lnTo>
                <a:lnTo>
                  <a:pt x="2093087" y="2098332"/>
                </a:lnTo>
                <a:lnTo>
                  <a:pt x="0" y="209833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244600" y="3190875"/>
            <a:ext cx="7430376" cy="264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dirty="0">
                <a:solidFill>
                  <a:srgbClr val="1D1A1B"/>
                </a:solidFill>
                <a:latin typeface="Bahnschrift SemiBold SemiConden" panose="020B0502040204020203" pitchFamily="34" charset="0"/>
                <a:ea typeface="Archivo Black"/>
                <a:cs typeface="Archivo Black"/>
                <a:sym typeface="Archivo Black"/>
              </a:rPr>
              <a:t>PROJECT PROPOSAL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4600" y="8997950"/>
            <a:ext cx="4953000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Presented by:</a:t>
            </a:r>
            <a:r>
              <a:rPr lang="en-US" sz="2499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HR Team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4600" y="8515350"/>
            <a:ext cx="4953000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Date:</a:t>
            </a:r>
            <a:r>
              <a:rPr lang="en-US" sz="2499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Nov 08, 2024</a:t>
            </a:r>
          </a:p>
        </p:txBody>
      </p:sp>
      <p:sp>
        <p:nvSpPr>
          <p:cNvPr id="30" name="Freeform 30"/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971420-9BF1-DB0E-7171-6064D88967AB}"/>
              </a:ext>
            </a:extLst>
          </p:cNvPr>
          <p:cNvSpPr txBox="1"/>
          <p:nvPr/>
        </p:nvSpPr>
        <p:spPr>
          <a:xfrm>
            <a:off x="1305675" y="1932561"/>
            <a:ext cx="7899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1C4FB5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Archivo Black"/>
                <a:cs typeface="Archivo Black"/>
                <a:sym typeface="Archivo Black"/>
              </a:rPr>
              <a:t>TechCore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1C4FB5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Archivo Black"/>
                <a:cs typeface="Archivo Black"/>
                <a:sym typeface="Archivo Black"/>
              </a:rPr>
              <a:t> Innovations</a:t>
            </a:r>
            <a:endParaRPr lang="en-US" sz="7200" dirty="0">
              <a:solidFill>
                <a:srgbClr val="1C4FB5"/>
              </a:solidFill>
            </a:endParaRPr>
          </a:p>
        </p:txBody>
      </p:sp>
      <p:pic>
        <p:nvPicPr>
          <p:cNvPr id="36" name="Picture 35" descr="A blue and black logo&#10;&#10;Description automatically generated">
            <a:extLst>
              <a:ext uri="{FF2B5EF4-FFF2-40B4-BE49-F238E27FC236}">
                <a16:creationId xmlns:a16="http://schemas.microsoft.com/office/drawing/2014/main" id="{2E691B75-9ED7-E5CF-9E4D-C81083A98E57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13" y="-268448"/>
            <a:ext cx="2091125" cy="20911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6161452" y="5399591"/>
            <a:ext cx="6249644" cy="15624"/>
          </a:xfrm>
          <a:custGeom>
            <a:avLst/>
            <a:gdLst/>
            <a:ahLst/>
            <a:cxnLst/>
            <a:rect l="l" t="t" r="r" b="b"/>
            <a:pathLst>
              <a:path w="6249644" h="15624">
                <a:moveTo>
                  <a:pt x="0" y="0"/>
                </a:moveTo>
                <a:lnTo>
                  <a:pt x="6249644" y="0"/>
                </a:lnTo>
                <a:lnTo>
                  <a:pt x="6249644" y="15624"/>
                </a:lnTo>
                <a:lnTo>
                  <a:pt x="0" y="1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62CC63D-B9D9-29D7-8EC8-01F851735B76}"/>
              </a:ext>
            </a:extLst>
          </p:cNvPr>
          <p:cNvGrpSpPr/>
          <p:nvPr/>
        </p:nvGrpSpPr>
        <p:grpSpPr>
          <a:xfrm>
            <a:off x="8947598" y="1931176"/>
            <a:ext cx="659624" cy="659624"/>
            <a:chOff x="8947598" y="1931176"/>
            <a:chExt cx="659624" cy="659624"/>
          </a:xfrm>
        </p:grpSpPr>
        <p:sp>
          <p:nvSpPr>
            <p:cNvPr id="4" name="Freeform 4"/>
            <p:cNvSpPr/>
            <p:nvPr/>
          </p:nvSpPr>
          <p:spPr>
            <a:xfrm>
              <a:off x="8947598" y="19311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9032056" y="19852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078060" y="19967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7663D4-CD2A-6223-32EF-E5FBF6EE7EF9}"/>
              </a:ext>
            </a:extLst>
          </p:cNvPr>
          <p:cNvGrpSpPr/>
          <p:nvPr/>
        </p:nvGrpSpPr>
        <p:grpSpPr>
          <a:xfrm>
            <a:off x="8947598" y="2925619"/>
            <a:ext cx="659624" cy="659624"/>
            <a:chOff x="8947598" y="3645676"/>
            <a:chExt cx="659624" cy="659624"/>
          </a:xfrm>
        </p:grpSpPr>
        <p:sp>
          <p:nvSpPr>
            <p:cNvPr id="5" name="Freeform 5"/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673113" y="9251081"/>
            <a:ext cx="8799130" cy="2446670"/>
            <a:chOff x="0" y="0"/>
            <a:chExt cx="2023648" cy="56269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-673113" y="8675100"/>
            <a:ext cx="2673102" cy="1151961"/>
            <a:chOff x="0" y="0"/>
            <a:chExt cx="1482931" cy="6390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388745" y="2890908"/>
            <a:ext cx="5909311" cy="447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Analyze pay scales across all locations (US, Canada, Dhaka)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Compare compensation by gender, experience, and role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Review bonus distribution patterns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Benchmark salaries against market rates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Calculate pay equity ratios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Develop standardized compensation framework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45339" y="2055836"/>
            <a:ext cx="529769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Salary Analysis</a:t>
            </a:r>
          </a:p>
        </p:txBody>
      </p:sp>
      <p:sp>
        <p:nvSpPr>
          <p:cNvPr id="42" name="Freeform 42"/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-936887" y="178564"/>
            <a:ext cx="1336551" cy="905513"/>
          </a:xfrm>
          <a:custGeom>
            <a:avLst/>
            <a:gdLst/>
            <a:ahLst/>
            <a:cxnLst/>
            <a:rect l="l" t="t" r="r" b="b"/>
            <a:pathLst>
              <a:path w="1336551" h="905513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17083802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/>
          <p:cNvSpPr/>
          <p:nvPr/>
        </p:nvSpPr>
        <p:spPr>
          <a:xfrm>
            <a:off x="17942798" y="-341999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/>
          <p:cNvSpPr/>
          <p:nvPr/>
        </p:nvSpPr>
        <p:spPr>
          <a:xfrm>
            <a:off x="10145339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F2ECD54-BC63-A435-2E76-F535705E4747}"/>
              </a:ext>
            </a:extLst>
          </p:cNvPr>
          <p:cNvGrpSpPr/>
          <p:nvPr/>
        </p:nvGrpSpPr>
        <p:grpSpPr>
          <a:xfrm>
            <a:off x="8947598" y="3920062"/>
            <a:ext cx="659624" cy="659624"/>
            <a:chOff x="8947598" y="3645676"/>
            <a:chExt cx="659624" cy="659624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68DF59F4-067C-1B29-D58E-0818AA81661C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3A0D3DFA-2C6B-BAE0-94ED-60EA63B0C0FC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4DF89DA0-031F-92B3-4284-209A1CB91EFC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B5F833-54B8-D927-FCB0-B522FAC926CF}"/>
              </a:ext>
            </a:extLst>
          </p:cNvPr>
          <p:cNvGrpSpPr/>
          <p:nvPr/>
        </p:nvGrpSpPr>
        <p:grpSpPr>
          <a:xfrm>
            <a:off x="8947598" y="4914505"/>
            <a:ext cx="659624" cy="659624"/>
            <a:chOff x="8947598" y="3645676"/>
            <a:chExt cx="659624" cy="659624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604A99D7-B04B-4061-B5D4-9A4376E88D40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FCA19C5E-FB11-CBAA-891C-1E1E2D7AC2A8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3F6CC2A5-58AD-C217-C5A5-3FD13E5BC45A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4AF710E-7438-1233-70B9-7D5624A5997F}"/>
              </a:ext>
            </a:extLst>
          </p:cNvPr>
          <p:cNvGrpSpPr/>
          <p:nvPr/>
        </p:nvGrpSpPr>
        <p:grpSpPr>
          <a:xfrm>
            <a:off x="8947598" y="5908948"/>
            <a:ext cx="659624" cy="659624"/>
            <a:chOff x="8947598" y="3645676"/>
            <a:chExt cx="659624" cy="659624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3ABB5CBF-7910-11DC-888F-FF2B834A7CEC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CB58DF45-9787-0D2F-DFA1-A6F5B99E3B2F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13">
              <a:extLst>
                <a:ext uri="{FF2B5EF4-FFF2-40B4-BE49-F238E27FC236}">
                  <a16:creationId xmlns:a16="http://schemas.microsoft.com/office/drawing/2014/main" id="{6AB3AF40-CDF6-E598-07BB-CC31D1A75897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F509DE6-3B96-6747-E2D6-16AE8CFD936B}"/>
              </a:ext>
            </a:extLst>
          </p:cNvPr>
          <p:cNvGrpSpPr/>
          <p:nvPr/>
        </p:nvGrpSpPr>
        <p:grpSpPr>
          <a:xfrm>
            <a:off x="8947598" y="6903391"/>
            <a:ext cx="659624" cy="659624"/>
            <a:chOff x="8947598" y="3645676"/>
            <a:chExt cx="659624" cy="659624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1376BF04-E8CA-EE32-5B6D-5281292F922F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2FFDFA87-E5CB-9DCF-D5E1-F601715A192D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13">
              <a:extLst>
                <a:ext uri="{FF2B5EF4-FFF2-40B4-BE49-F238E27FC236}">
                  <a16:creationId xmlns:a16="http://schemas.microsoft.com/office/drawing/2014/main" id="{DEF21CBA-1450-5073-1217-C70AF7AA59B8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0905236-D12A-69D7-F30A-B1FAB371FBAB}"/>
              </a:ext>
            </a:extLst>
          </p:cNvPr>
          <p:cNvGrpSpPr/>
          <p:nvPr/>
        </p:nvGrpSpPr>
        <p:grpSpPr>
          <a:xfrm>
            <a:off x="8947598" y="7897836"/>
            <a:ext cx="659624" cy="659624"/>
            <a:chOff x="8947598" y="3645676"/>
            <a:chExt cx="659624" cy="659624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09B006BC-26C8-05CA-D439-BF8FA19312B4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09E967D2-9E1A-86B6-054C-9D40A480D76A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931261EC-3CDA-872B-3404-60D9007F3FDB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sp>
        <p:nvSpPr>
          <p:cNvPr id="72" name="TextBox 36">
            <a:extLst>
              <a:ext uri="{FF2B5EF4-FFF2-40B4-BE49-F238E27FC236}">
                <a16:creationId xmlns:a16="http://schemas.microsoft.com/office/drawing/2014/main" id="{B298D377-BE96-A216-2F0B-6D9EC8D71B3D}"/>
              </a:ext>
            </a:extLst>
          </p:cNvPr>
          <p:cNvSpPr txBox="1"/>
          <p:nvPr/>
        </p:nvSpPr>
        <p:spPr>
          <a:xfrm>
            <a:off x="10145339" y="3050279"/>
            <a:ext cx="5297694" cy="419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Leave Analysis </a:t>
            </a:r>
          </a:p>
        </p:txBody>
      </p:sp>
      <p:sp>
        <p:nvSpPr>
          <p:cNvPr id="73" name="TextBox 36">
            <a:extLst>
              <a:ext uri="{FF2B5EF4-FFF2-40B4-BE49-F238E27FC236}">
                <a16:creationId xmlns:a16="http://schemas.microsoft.com/office/drawing/2014/main" id="{2F0B1932-62D5-6104-2A75-6342824D7264}"/>
              </a:ext>
            </a:extLst>
          </p:cNvPr>
          <p:cNvSpPr txBox="1"/>
          <p:nvPr/>
        </p:nvSpPr>
        <p:spPr>
          <a:xfrm>
            <a:off x="10145339" y="4044722"/>
            <a:ext cx="5297694" cy="419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Performance Analysis</a:t>
            </a:r>
          </a:p>
        </p:txBody>
      </p:sp>
      <p:sp>
        <p:nvSpPr>
          <p:cNvPr id="74" name="TextBox 36">
            <a:extLst>
              <a:ext uri="{FF2B5EF4-FFF2-40B4-BE49-F238E27FC236}">
                <a16:creationId xmlns:a16="http://schemas.microsoft.com/office/drawing/2014/main" id="{3FBFEE19-261F-5895-4A9F-608D84AD90F0}"/>
              </a:ext>
            </a:extLst>
          </p:cNvPr>
          <p:cNvSpPr txBox="1"/>
          <p:nvPr/>
        </p:nvSpPr>
        <p:spPr>
          <a:xfrm>
            <a:off x="10145339" y="5039165"/>
            <a:ext cx="5297694" cy="419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Training Analysis</a:t>
            </a:r>
          </a:p>
        </p:txBody>
      </p:sp>
      <p:sp>
        <p:nvSpPr>
          <p:cNvPr id="75" name="TextBox 36">
            <a:extLst>
              <a:ext uri="{FF2B5EF4-FFF2-40B4-BE49-F238E27FC236}">
                <a16:creationId xmlns:a16="http://schemas.microsoft.com/office/drawing/2014/main" id="{891FB20D-D0E6-6BBF-2D4A-6512D623359F}"/>
              </a:ext>
            </a:extLst>
          </p:cNvPr>
          <p:cNvSpPr txBox="1"/>
          <p:nvPr/>
        </p:nvSpPr>
        <p:spPr>
          <a:xfrm>
            <a:off x="10145339" y="6033608"/>
            <a:ext cx="5297694" cy="419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Diversity &amp; Inclusion Analysis</a:t>
            </a:r>
          </a:p>
        </p:txBody>
      </p:sp>
      <p:sp>
        <p:nvSpPr>
          <p:cNvPr id="76" name="TextBox 36">
            <a:extLst>
              <a:ext uri="{FF2B5EF4-FFF2-40B4-BE49-F238E27FC236}">
                <a16:creationId xmlns:a16="http://schemas.microsoft.com/office/drawing/2014/main" id="{D67B1174-3FFC-FA31-8FAA-23E1547140BC}"/>
              </a:ext>
            </a:extLst>
          </p:cNvPr>
          <p:cNvSpPr txBox="1"/>
          <p:nvPr/>
        </p:nvSpPr>
        <p:spPr>
          <a:xfrm>
            <a:off x="10145339" y="7028051"/>
            <a:ext cx="5297694" cy="419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Resignation Analysis</a:t>
            </a:r>
          </a:p>
        </p:txBody>
      </p:sp>
      <p:sp>
        <p:nvSpPr>
          <p:cNvPr id="77" name="TextBox 36">
            <a:extLst>
              <a:ext uri="{FF2B5EF4-FFF2-40B4-BE49-F238E27FC236}">
                <a16:creationId xmlns:a16="http://schemas.microsoft.com/office/drawing/2014/main" id="{D4C1129E-9B28-A60A-C2C4-C05938285C97}"/>
              </a:ext>
            </a:extLst>
          </p:cNvPr>
          <p:cNvSpPr txBox="1"/>
          <p:nvPr/>
        </p:nvSpPr>
        <p:spPr>
          <a:xfrm>
            <a:off x="10145339" y="8022496"/>
            <a:ext cx="5297694" cy="419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Executive Dashboard</a:t>
            </a:r>
          </a:p>
        </p:txBody>
      </p:sp>
      <p:sp>
        <p:nvSpPr>
          <p:cNvPr id="78" name="TextBox 32">
            <a:extLst>
              <a:ext uri="{FF2B5EF4-FFF2-40B4-BE49-F238E27FC236}">
                <a16:creationId xmlns:a16="http://schemas.microsoft.com/office/drawing/2014/main" id="{026672D8-0E75-6FFC-08B2-827AC3A9061E}"/>
              </a:ext>
            </a:extLst>
          </p:cNvPr>
          <p:cNvSpPr txBox="1"/>
          <p:nvPr/>
        </p:nvSpPr>
        <p:spPr>
          <a:xfrm>
            <a:off x="1244599" y="1676400"/>
            <a:ext cx="7357795" cy="1017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SCOPE OF WORK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AE58B-E614-81DC-F21F-CDCEFA51C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B03F06-46F4-4A82-B54F-BBB8E90479EA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7DE57FE-B166-EF28-8A41-C1A4EEB64CE0}"/>
              </a:ext>
            </a:extLst>
          </p:cNvPr>
          <p:cNvSpPr/>
          <p:nvPr/>
        </p:nvSpPr>
        <p:spPr>
          <a:xfrm rot="5400000">
            <a:off x="6161452" y="5399591"/>
            <a:ext cx="6249644" cy="15624"/>
          </a:xfrm>
          <a:custGeom>
            <a:avLst/>
            <a:gdLst/>
            <a:ahLst/>
            <a:cxnLst/>
            <a:rect l="l" t="t" r="r" b="b"/>
            <a:pathLst>
              <a:path w="6249644" h="15624">
                <a:moveTo>
                  <a:pt x="0" y="0"/>
                </a:moveTo>
                <a:lnTo>
                  <a:pt x="6249644" y="0"/>
                </a:lnTo>
                <a:lnTo>
                  <a:pt x="6249644" y="15624"/>
                </a:lnTo>
                <a:lnTo>
                  <a:pt x="0" y="1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F2B0BC0-7EE9-6C5A-EDE9-6B78CA38D855}"/>
              </a:ext>
            </a:extLst>
          </p:cNvPr>
          <p:cNvGrpSpPr/>
          <p:nvPr/>
        </p:nvGrpSpPr>
        <p:grpSpPr>
          <a:xfrm>
            <a:off x="8947598" y="1931176"/>
            <a:ext cx="659624" cy="659624"/>
            <a:chOff x="8947598" y="1931176"/>
            <a:chExt cx="659624" cy="65962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1880049-3614-5DB7-E18E-786AAC486854}"/>
                </a:ext>
              </a:extLst>
            </p:cNvPr>
            <p:cNvSpPr/>
            <p:nvPr/>
          </p:nvSpPr>
          <p:spPr>
            <a:xfrm>
              <a:off x="8947598" y="19311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D52A620-F160-A8A9-858B-16555CB4C7DD}"/>
                </a:ext>
              </a:extLst>
            </p:cNvPr>
            <p:cNvSpPr/>
            <p:nvPr/>
          </p:nvSpPr>
          <p:spPr>
            <a:xfrm>
              <a:off x="9032056" y="19852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8556275-963F-5552-C757-FB666AD832D3}"/>
                </a:ext>
              </a:extLst>
            </p:cNvPr>
            <p:cNvSpPr txBox="1"/>
            <p:nvPr/>
          </p:nvSpPr>
          <p:spPr>
            <a:xfrm>
              <a:off x="9078060" y="19967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4AA9482-F437-B488-3F2D-EC6256247B2D}"/>
              </a:ext>
            </a:extLst>
          </p:cNvPr>
          <p:cNvGrpSpPr/>
          <p:nvPr/>
        </p:nvGrpSpPr>
        <p:grpSpPr>
          <a:xfrm>
            <a:off x="8947598" y="2925619"/>
            <a:ext cx="659624" cy="659624"/>
            <a:chOff x="8947598" y="3645676"/>
            <a:chExt cx="659624" cy="65962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FB17913-4A20-8D5E-70FB-3D02EFA9F761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3259064-DB3E-CE3E-C165-779EBE574709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F949A27-EF82-F888-9F1C-24A6277E691D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ECE129C-BB90-DDF3-5EF5-1CD40E534BD4}"/>
              </a:ext>
            </a:extLst>
          </p:cNvPr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FDB179E-8934-3068-A5C2-D24658FBED50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402E4FE8-B43F-87AA-C6AA-49D4612A0E73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89C19C78-82B0-7996-F696-A153D3D8DC33}"/>
              </a:ext>
            </a:extLst>
          </p:cNvPr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DB43556-72EC-70FF-9F92-536E0D2100C9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0651AE60-1707-F01D-742E-41B373D620ED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F03B4D86-46AE-944E-A000-F253F5D9F9F1}"/>
              </a:ext>
            </a:extLst>
          </p:cNvPr>
          <p:cNvGrpSpPr/>
          <p:nvPr/>
        </p:nvGrpSpPr>
        <p:grpSpPr>
          <a:xfrm>
            <a:off x="-673113" y="9251081"/>
            <a:ext cx="8799130" cy="2446670"/>
            <a:chOff x="0" y="0"/>
            <a:chExt cx="2023648" cy="56269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585B94F-7C67-B960-DEB9-402AEB49275D}"/>
                </a:ext>
              </a:extLst>
            </p:cNvPr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06453499-834F-5136-E740-45FAE5788A69}"/>
                </a:ext>
              </a:extLst>
            </p:cNvPr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204012B2-B33D-2C9D-26D5-E6C64CB8AF0A}"/>
              </a:ext>
            </a:extLst>
          </p:cNvPr>
          <p:cNvGrpSpPr/>
          <p:nvPr/>
        </p:nvGrpSpPr>
        <p:grpSpPr>
          <a:xfrm>
            <a:off x="-673113" y="8675100"/>
            <a:ext cx="2673102" cy="1151961"/>
            <a:chOff x="0" y="0"/>
            <a:chExt cx="1482931" cy="639062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4D93C1E9-30FE-1E4F-4037-0BA63063D2F3}"/>
                </a:ext>
              </a:extLst>
            </p:cNvPr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19F13F79-4B13-EFB1-604B-F3ACB8F40644}"/>
                </a:ext>
              </a:extLst>
            </p:cNvPr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5" name="TextBox 35">
            <a:extLst>
              <a:ext uri="{FF2B5EF4-FFF2-40B4-BE49-F238E27FC236}">
                <a16:creationId xmlns:a16="http://schemas.microsoft.com/office/drawing/2014/main" id="{B5D79E12-5132-AD6A-2C39-41A6E55CF1A1}"/>
              </a:ext>
            </a:extLst>
          </p:cNvPr>
          <p:cNvSpPr txBox="1"/>
          <p:nvPr/>
        </p:nvSpPr>
        <p:spPr>
          <a:xfrm>
            <a:off x="1388745" y="2890908"/>
            <a:ext cx="5909311" cy="283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Audit current leave balances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Analyze leave utilization patterns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Review leave approval workflows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Calculate leave liability costs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Study sick leave patterns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Compare leave policies across regions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D386121E-201D-292D-6800-5BFE8F753D42}"/>
              </a:ext>
            </a:extLst>
          </p:cNvPr>
          <p:cNvSpPr txBox="1"/>
          <p:nvPr/>
        </p:nvSpPr>
        <p:spPr>
          <a:xfrm>
            <a:off x="10145339" y="2055836"/>
            <a:ext cx="4583488" cy="41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Salary</a:t>
            </a:r>
            <a:r>
              <a: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Analysis</a:t>
            </a:r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B180B7B8-406C-3090-4E76-B325341EA14F}"/>
              </a:ext>
            </a:extLst>
          </p:cNvPr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3DFE75E2-7D81-E71A-979E-50D5F4AFF854}"/>
              </a:ext>
            </a:extLst>
          </p:cNvPr>
          <p:cNvSpPr/>
          <p:nvPr/>
        </p:nvSpPr>
        <p:spPr>
          <a:xfrm>
            <a:off x="-936887" y="178564"/>
            <a:ext cx="1336551" cy="905513"/>
          </a:xfrm>
          <a:custGeom>
            <a:avLst/>
            <a:gdLst/>
            <a:ahLst/>
            <a:cxnLst/>
            <a:rect l="l" t="t" r="r" b="b"/>
            <a:pathLst>
              <a:path w="1336551" h="905513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85F69709-2655-DAAA-1092-8AACD57E6965}"/>
              </a:ext>
            </a:extLst>
          </p:cNvPr>
          <p:cNvSpPr/>
          <p:nvPr/>
        </p:nvSpPr>
        <p:spPr>
          <a:xfrm>
            <a:off x="17083802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92710B9E-2FE0-C630-B65E-BD3D020A1573}"/>
              </a:ext>
            </a:extLst>
          </p:cNvPr>
          <p:cNvSpPr/>
          <p:nvPr/>
        </p:nvSpPr>
        <p:spPr>
          <a:xfrm>
            <a:off x="17942798" y="-341999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3B11966D-E811-F462-89BB-C8F66E11B0E2}"/>
              </a:ext>
            </a:extLst>
          </p:cNvPr>
          <p:cNvSpPr/>
          <p:nvPr/>
        </p:nvSpPr>
        <p:spPr>
          <a:xfrm>
            <a:off x="10145339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E925CFEF-362C-E11A-1874-8E43DB112103}"/>
              </a:ext>
            </a:extLst>
          </p:cNvPr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0E58E39-B3B8-EE26-E7D2-F8BE4E9136E8}"/>
              </a:ext>
            </a:extLst>
          </p:cNvPr>
          <p:cNvGrpSpPr/>
          <p:nvPr/>
        </p:nvGrpSpPr>
        <p:grpSpPr>
          <a:xfrm>
            <a:off x="8947598" y="3920062"/>
            <a:ext cx="659624" cy="659624"/>
            <a:chOff x="8947598" y="3645676"/>
            <a:chExt cx="659624" cy="659624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35848F5B-FC5E-022C-ADA8-9E7BE5761BE9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C985B7CE-A04F-712E-78D5-3E883A07F61E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C0B783AE-9B2B-FA35-842D-0DFD5F8448DF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EF0C3D8-AF3A-DD47-5844-CF986AA48956}"/>
              </a:ext>
            </a:extLst>
          </p:cNvPr>
          <p:cNvGrpSpPr/>
          <p:nvPr/>
        </p:nvGrpSpPr>
        <p:grpSpPr>
          <a:xfrm>
            <a:off x="8947598" y="4914505"/>
            <a:ext cx="659624" cy="659624"/>
            <a:chOff x="8947598" y="3645676"/>
            <a:chExt cx="659624" cy="659624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6043C231-9F80-1DC3-9CAC-2D37AF49D2BE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B7F3ECBC-DAD9-EB80-4179-C4BD2EE49D81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2C15E513-A325-D259-9901-0787CF7F7B71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2EE0902-1DE6-14D8-08BF-D191173E40A4}"/>
              </a:ext>
            </a:extLst>
          </p:cNvPr>
          <p:cNvGrpSpPr/>
          <p:nvPr/>
        </p:nvGrpSpPr>
        <p:grpSpPr>
          <a:xfrm>
            <a:off x="8947598" y="5908948"/>
            <a:ext cx="659624" cy="659624"/>
            <a:chOff x="8947598" y="3645676"/>
            <a:chExt cx="659624" cy="659624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467A4BD3-9936-35AC-481F-1E6A8AA3EF6E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F0AFF2A9-6E11-9C28-6CE1-EEAA0AC75784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13">
              <a:extLst>
                <a:ext uri="{FF2B5EF4-FFF2-40B4-BE49-F238E27FC236}">
                  <a16:creationId xmlns:a16="http://schemas.microsoft.com/office/drawing/2014/main" id="{9B827BA0-434D-2327-321A-AF42420117E0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A72F637-DDA2-43A0-E5CE-0D64FA6F57AB}"/>
              </a:ext>
            </a:extLst>
          </p:cNvPr>
          <p:cNvGrpSpPr/>
          <p:nvPr/>
        </p:nvGrpSpPr>
        <p:grpSpPr>
          <a:xfrm>
            <a:off x="8947598" y="6903391"/>
            <a:ext cx="659624" cy="659624"/>
            <a:chOff x="8947598" y="3645676"/>
            <a:chExt cx="659624" cy="659624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8306ED44-6DD5-5A4D-F81E-BE5454E67524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79F6B020-CA5D-B750-5394-B06FCF536046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13">
              <a:extLst>
                <a:ext uri="{FF2B5EF4-FFF2-40B4-BE49-F238E27FC236}">
                  <a16:creationId xmlns:a16="http://schemas.microsoft.com/office/drawing/2014/main" id="{ACD54A19-B633-5A06-F677-53232413EA59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A1437CB-A205-DDF3-2AD4-215C0F43E9F7}"/>
              </a:ext>
            </a:extLst>
          </p:cNvPr>
          <p:cNvGrpSpPr/>
          <p:nvPr/>
        </p:nvGrpSpPr>
        <p:grpSpPr>
          <a:xfrm>
            <a:off x="8947598" y="7897836"/>
            <a:ext cx="659624" cy="659624"/>
            <a:chOff x="8947598" y="3645676"/>
            <a:chExt cx="659624" cy="659624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9D257FC5-3B7E-85EC-71C1-815793F185CE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043DE8FC-852D-C913-B365-A40589C7CA81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F28D7ED7-E3E0-5CA9-46B6-510770FDE603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sp>
        <p:nvSpPr>
          <p:cNvPr id="72" name="TextBox 36">
            <a:extLst>
              <a:ext uri="{FF2B5EF4-FFF2-40B4-BE49-F238E27FC236}">
                <a16:creationId xmlns:a16="http://schemas.microsoft.com/office/drawing/2014/main" id="{3939A566-9005-443D-C13A-ECA6CC42AF24}"/>
              </a:ext>
            </a:extLst>
          </p:cNvPr>
          <p:cNvSpPr txBox="1"/>
          <p:nvPr/>
        </p:nvSpPr>
        <p:spPr>
          <a:xfrm>
            <a:off x="10145339" y="3050279"/>
            <a:ext cx="4583488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3200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Leave Analysis </a:t>
            </a:r>
          </a:p>
        </p:txBody>
      </p:sp>
      <p:sp>
        <p:nvSpPr>
          <p:cNvPr id="73" name="TextBox 36">
            <a:extLst>
              <a:ext uri="{FF2B5EF4-FFF2-40B4-BE49-F238E27FC236}">
                <a16:creationId xmlns:a16="http://schemas.microsoft.com/office/drawing/2014/main" id="{9848AB1D-D1C7-74A4-AC37-6C2AC4679DB1}"/>
              </a:ext>
            </a:extLst>
          </p:cNvPr>
          <p:cNvSpPr txBox="1"/>
          <p:nvPr/>
        </p:nvSpPr>
        <p:spPr>
          <a:xfrm>
            <a:off x="10145339" y="4044722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Performance Analysis</a:t>
            </a:r>
          </a:p>
        </p:txBody>
      </p:sp>
      <p:sp>
        <p:nvSpPr>
          <p:cNvPr id="74" name="TextBox 36">
            <a:extLst>
              <a:ext uri="{FF2B5EF4-FFF2-40B4-BE49-F238E27FC236}">
                <a16:creationId xmlns:a16="http://schemas.microsoft.com/office/drawing/2014/main" id="{46EB1579-0086-47D2-17DF-A3E3322C13F7}"/>
              </a:ext>
            </a:extLst>
          </p:cNvPr>
          <p:cNvSpPr txBox="1"/>
          <p:nvPr/>
        </p:nvSpPr>
        <p:spPr>
          <a:xfrm>
            <a:off x="10145339" y="5039165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Training Analysis</a:t>
            </a:r>
          </a:p>
        </p:txBody>
      </p:sp>
      <p:sp>
        <p:nvSpPr>
          <p:cNvPr id="75" name="TextBox 36">
            <a:extLst>
              <a:ext uri="{FF2B5EF4-FFF2-40B4-BE49-F238E27FC236}">
                <a16:creationId xmlns:a16="http://schemas.microsoft.com/office/drawing/2014/main" id="{BE00DAC5-5787-7A9F-7AEF-3A952C36C07A}"/>
              </a:ext>
            </a:extLst>
          </p:cNvPr>
          <p:cNvSpPr txBox="1"/>
          <p:nvPr/>
        </p:nvSpPr>
        <p:spPr>
          <a:xfrm>
            <a:off x="10145339" y="6033608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Diversity &amp; Inclusion Analysis</a:t>
            </a:r>
          </a:p>
        </p:txBody>
      </p:sp>
      <p:sp>
        <p:nvSpPr>
          <p:cNvPr id="76" name="TextBox 36">
            <a:extLst>
              <a:ext uri="{FF2B5EF4-FFF2-40B4-BE49-F238E27FC236}">
                <a16:creationId xmlns:a16="http://schemas.microsoft.com/office/drawing/2014/main" id="{237F484B-CF85-E117-40DF-EED1FC617894}"/>
              </a:ext>
            </a:extLst>
          </p:cNvPr>
          <p:cNvSpPr txBox="1"/>
          <p:nvPr/>
        </p:nvSpPr>
        <p:spPr>
          <a:xfrm>
            <a:off x="10145339" y="7028051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Resignation Analysis</a:t>
            </a:r>
          </a:p>
        </p:txBody>
      </p:sp>
      <p:sp>
        <p:nvSpPr>
          <p:cNvPr id="77" name="TextBox 36">
            <a:extLst>
              <a:ext uri="{FF2B5EF4-FFF2-40B4-BE49-F238E27FC236}">
                <a16:creationId xmlns:a16="http://schemas.microsoft.com/office/drawing/2014/main" id="{D4EFA896-6008-48C9-FAFB-E7CCE9ED1A3A}"/>
              </a:ext>
            </a:extLst>
          </p:cNvPr>
          <p:cNvSpPr txBox="1"/>
          <p:nvPr/>
        </p:nvSpPr>
        <p:spPr>
          <a:xfrm>
            <a:off x="10145339" y="8022496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Executive Dashboard</a:t>
            </a:r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8D7DF445-A522-DC23-DA35-EA96C2361879}"/>
              </a:ext>
            </a:extLst>
          </p:cNvPr>
          <p:cNvSpPr txBox="1"/>
          <p:nvPr/>
        </p:nvSpPr>
        <p:spPr>
          <a:xfrm>
            <a:off x="1244599" y="1676400"/>
            <a:ext cx="7357795" cy="1017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SCOPE OF WORK</a:t>
            </a:r>
          </a:p>
        </p:txBody>
      </p:sp>
    </p:spTree>
    <p:extLst>
      <p:ext uri="{BB962C8B-B14F-4D97-AF65-F5344CB8AC3E}">
        <p14:creationId xmlns:p14="http://schemas.microsoft.com/office/powerpoint/2010/main" val="3935579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47CB1-4C45-933F-E9CD-1EE00B15F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29474E1-5C5F-1319-4CF8-5D48A3C9E3EC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752B676-B578-6FFD-82F6-E6245B7077BD}"/>
              </a:ext>
            </a:extLst>
          </p:cNvPr>
          <p:cNvSpPr/>
          <p:nvPr/>
        </p:nvSpPr>
        <p:spPr>
          <a:xfrm rot="5400000">
            <a:off x="6161452" y="5399591"/>
            <a:ext cx="6249644" cy="15624"/>
          </a:xfrm>
          <a:custGeom>
            <a:avLst/>
            <a:gdLst/>
            <a:ahLst/>
            <a:cxnLst/>
            <a:rect l="l" t="t" r="r" b="b"/>
            <a:pathLst>
              <a:path w="6249644" h="15624">
                <a:moveTo>
                  <a:pt x="0" y="0"/>
                </a:moveTo>
                <a:lnTo>
                  <a:pt x="6249644" y="0"/>
                </a:lnTo>
                <a:lnTo>
                  <a:pt x="6249644" y="15624"/>
                </a:lnTo>
                <a:lnTo>
                  <a:pt x="0" y="1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20769B9-8643-3314-1351-E3FDDF560CB8}"/>
              </a:ext>
            </a:extLst>
          </p:cNvPr>
          <p:cNvGrpSpPr/>
          <p:nvPr/>
        </p:nvGrpSpPr>
        <p:grpSpPr>
          <a:xfrm>
            <a:off x="8947598" y="1931176"/>
            <a:ext cx="659624" cy="659624"/>
            <a:chOff x="8947598" y="1931176"/>
            <a:chExt cx="659624" cy="65962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B2B5778-C6ED-5E47-F2A2-7F62225C2093}"/>
                </a:ext>
              </a:extLst>
            </p:cNvPr>
            <p:cNvSpPr/>
            <p:nvPr/>
          </p:nvSpPr>
          <p:spPr>
            <a:xfrm>
              <a:off x="8947598" y="19311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63FEDD5-FEAD-A4A2-A1FC-F71021063B6E}"/>
                </a:ext>
              </a:extLst>
            </p:cNvPr>
            <p:cNvSpPr/>
            <p:nvPr/>
          </p:nvSpPr>
          <p:spPr>
            <a:xfrm>
              <a:off x="9032056" y="19852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BA08C20-E3BD-39ED-919A-2B0C66872AB1}"/>
                </a:ext>
              </a:extLst>
            </p:cNvPr>
            <p:cNvSpPr txBox="1"/>
            <p:nvPr/>
          </p:nvSpPr>
          <p:spPr>
            <a:xfrm>
              <a:off x="9078060" y="19967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211ADEF-069A-1E84-8F87-DA9D7AA1902F}"/>
              </a:ext>
            </a:extLst>
          </p:cNvPr>
          <p:cNvGrpSpPr/>
          <p:nvPr/>
        </p:nvGrpSpPr>
        <p:grpSpPr>
          <a:xfrm>
            <a:off x="8947598" y="2925619"/>
            <a:ext cx="659624" cy="659624"/>
            <a:chOff x="8947598" y="3645676"/>
            <a:chExt cx="659624" cy="65962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CF9FB1F-3766-626D-DB86-0AA651976F9B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ED92463-9FCF-8673-9661-4C0923F6F708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9158603-BC79-897D-2CD0-99DE90610CD3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20915436-F6E1-47D8-A434-8F0BCF724D7D}"/>
              </a:ext>
            </a:extLst>
          </p:cNvPr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3B9840AA-FF19-5D79-8BBD-9A6B49FD05A3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6A786E83-E1EC-7405-E4AF-6D5E5CEE42A2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AF23D5C7-AE80-49FB-6894-0A3524E572C6}"/>
              </a:ext>
            </a:extLst>
          </p:cNvPr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3179CC4-D03B-18DD-0A45-25A9B085F511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5C1E4FF4-1C69-9553-FF09-B73631C5B118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BF3702F4-DE3F-1121-9539-3C484D346B41}"/>
              </a:ext>
            </a:extLst>
          </p:cNvPr>
          <p:cNvGrpSpPr/>
          <p:nvPr/>
        </p:nvGrpSpPr>
        <p:grpSpPr>
          <a:xfrm>
            <a:off x="-673113" y="9251081"/>
            <a:ext cx="8799130" cy="2446670"/>
            <a:chOff x="0" y="0"/>
            <a:chExt cx="2023648" cy="56269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018DA5B-5F83-D48F-499E-2D6D1111B992}"/>
                </a:ext>
              </a:extLst>
            </p:cNvPr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6BAD1926-3938-ABD1-F6C2-4D4318F806B2}"/>
                </a:ext>
              </a:extLst>
            </p:cNvPr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765CF4DD-87B7-134B-0801-D057E9DBB9E9}"/>
              </a:ext>
            </a:extLst>
          </p:cNvPr>
          <p:cNvGrpSpPr/>
          <p:nvPr/>
        </p:nvGrpSpPr>
        <p:grpSpPr>
          <a:xfrm>
            <a:off x="-673113" y="8675100"/>
            <a:ext cx="2673102" cy="1151961"/>
            <a:chOff x="0" y="0"/>
            <a:chExt cx="1482931" cy="639062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B67B71F-99C1-E23D-BBF2-7E5252E72807}"/>
                </a:ext>
              </a:extLst>
            </p:cNvPr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6A11C918-B8A6-01F2-5271-B42A1179A919}"/>
                </a:ext>
              </a:extLst>
            </p:cNvPr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5" name="TextBox 35">
            <a:extLst>
              <a:ext uri="{FF2B5EF4-FFF2-40B4-BE49-F238E27FC236}">
                <a16:creationId xmlns:a16="http://schemas.microsoft.com/office/drawing/2014/main" id="{C608C415-A911-0908-606B-F39463258F59}"/>
              </a:ext>
            </a:extLst>
          </p:cNvPr>
          <p:cNvSpPr txBox="1"/>
          <p:nvPr/>
        </p:nvSpPr>
        <p:spPr>
          <a:xfrm>
            <a:off x="1388745" y="2890908"/>
            <a:ext cx="5909311" cy="324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Review current performance metrics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Analyze project completion rates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Study promotion patterns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Evaluate performance rating distribution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Assess manager effectiveness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Create performance-pay correlation analysis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CA60AF02-108F-045F-AF4E-A35DF8896AB4}"/>
              </a:ext>
            </a:extLst>
          </p:cNvPr>
          <p:cNvSpPr txBox="1"/>
          <p:nvPr/>
        </p:nvSpPr>
        <p:spPr>
          <a:xfrm>
            <a:off x="10145339" y="2055836"/>
            <a:ext cx="4583488" cy="41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Salary</a:t>
            </a:r>
            <a:r>
              <a: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Analysis</a:t>
            </a:r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986DE639-77E1-6B68-971F-83ABACFAA89D}"/>
              </a:ext>
            </a:extLst>
          </p:cNvPr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7D01A338-5460-EABE-916C-FDA07453C349}"/>
              </a:ext>
            </a:extLst>
          </p:cNvPr>
          <p:cNvSpPr/>
          <p:nvPr/>
        </p:nvSpPr>
        <p:spPr>
          <a:xfrm>
            <a:off x="-936887" y="178564"/>
            <a:ext cx="1336551" cy="905513"/>
          </a:xfrm>
          <a:custGeom>
            <a:avLst/>
            <a:gdLst/>
            <a:ahLst/>
            <a:cxnLst/>
            <a:rect l="l" t="t" r="r" b="b"/>
            <a:pathLst>
              <a:path w="1336551" h="905513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65279A2B-8715-85DC-60AC-2779256E95CB}"/>
              </a:ext>
            </a:extLst>
          </p:cNvPr>
          <p:cNvSpPr/>
          <p:nvPr/>
        </p:nvSpPr>
        <p:spPr>
          <a:xfrm>
            <a:off x="17083802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623E1BD1-D139-CE06-4BDD-FB7297EA9675}"/>
              </a:ext>
            </a:extLst>
          </p:cNvPr>
          <p:cNvSpPr/>
          <p:nvPr/>
        </p:nvSpPr>
        <p:spPr>
          <a:xfrm>
            <a:off x="17942798" y="-341999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46F6374C-7F56-38A9-B0BE-041EBF79E0CE}"/>
              </a:ext>
            </a:extLst>
          </p:cNvPr>
          <p:cNvSpPr/>
          <p:nvPr/>
        </p:nvSpPr>
        <p:spPr>
          <a:xfrm>
            <a:off x="10145339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FA36E4BD-5B3C-566B-63B9-D831598E05C9}"/>
              </a:ext>
            </a:extLst>
          </p:cNvPr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2DD264-2676-9655-DF55-41599DCBF09E}"/>
              </a:ext>
            </a:extLst>
          </p:cNvPr>
          <p:cNvGrpSpPr/>
          <p:nvPr/>
        </p:nvGrpSpPr>
        <p:grpSpPr>
          <a:xfrm>
            <a:off x="8947598" y="3920062"/>
            <a:ext cx="659624" cy="659624"/>
            <a:chOff x="8947598" y="3645676"/>
            <a:chExt cx="659624" cy="659624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67F8ED97-86F8-240E-5A4F-9201BF38B7F3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FF459901-F4C9-C1EB-DFDB-EFC0C24BCD0A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20B0CCE8-CE33-0997-E95B-DD8A8EBF5601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F11C951-9909-0D21-3CDB-D8975AB05038}"/>
              </a:ext>
            </a:extLst>
          </p:cNvPr>
          <p:cNvGrpSpPr/>
          <p:nvPr/>
        </p:nvGrpSpPr>
        <p:grpSpPr>
          <a:xfrm>
            <a:off x="8947598" y="4914505"/>
            <a:ext cx="659624" cy="659624"/>
            <a:chOff x="8947598" y="3645676"/>
            <a:chExt cx="659624" cy="659624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94F18A7D-D5F7-9B65-FB4E-8EEC7E7A89F4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1C1B70CB-FA6D-C5B6-14F4-B30BEFE1E1EB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70C3DF5A-7D71-3DE1-F26E-8B9F8A0F9D2D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32B4DF-309B-03CD-D44E-F29B7036F232}"/>
              </a:ext>
            </a:extLst>
          </p:cNvPr>
          <p:cNvGrpSpPr/>
          <p:nvPr/>
        </p:nvGrpSpPr>
        <p:grpSpPr>
          <a:xfrm>
            <a:off x="8947598" y="5908948"/>
            <a:ext cx="659624" cy="659624"/>
            <a:chOff x="8947598" y="3645676"/>
            <a:chExt cx="659624" cy="659624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C9F1286C-30C7-0DE4-35DF-102CB2F1A893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8B1677BB-7A85-94B6-2F5B-84794FB253FD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13">
              <a:extLst>
                <a:ext uri="{FF2B5EF4-FFF2-40B4-BE49-F238E27FC236}">
                  <a16:creationId xmlns:a16="http://schemas.microsoft.com/office/drawing/2014/main" id="{7D0544A3-CBB4-3EFB-C59B-D6E8D6228963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E2A9AC1-5236-583A-D901-6A3B4B534A47}"/>
              </a:ext>
            </a:extLst>
          </p:cNvPr>
          <p:cNvGrpSpPr/>
          <p:nvPr/>
        </p:nvGrpSpPr>
        <p:grpSpPr>
          <a:xfrm>
            <a:off x="8947598" y="6903391"/>
            <a:ext cx="659624" cy="659624"/>
            <a:chOff x="8947598" y="3645676"/>
            <a:chExt cx="659624" cy="659624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BA9EBC5-BCBB-8999-532E-FA78C2F8F9E8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D8159EC9-AC1A-9AB5-2286-970DE1768CEB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13">
              <a:extLst>
                <a:ext uri="{FF2B5EF4-FFF2-40B4-BE49-F238E27FC236}">
                  <a16:creationId xmlns:a16="http://schemas.microsoft.com/office/drawing/2014/main" id="{4A351A3E-6C75-5FA6-B1C0-A585771580B6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4C03DB7-3415-C9E3-FA10-0D462CFAE7E3}"/>
              </a:ext>
            </a:extLst>
          </p:cNvPr>
          <p:cNvGrpSpPr/>
          <p:nvPr/>
        </p:nvGrpSpPr>
        <p:grpSpPr>
          <a:xfrm>
            <a:off x="8947598" y="7897836"/>
            <a:ext cx="659624" cy="659624"/>
            <a:chOff x="8947598" y="3645676"/>
            <a:chExt cx="659624" cy="659624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4B5497BF-D2A6-12D4-53A3-19634107BCF5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5CCBC633-040A-EBA8-3958-98319A76D274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298B6DA5-CF3C-AB1E-887E-C15844CA25B3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sp>
        <p:nvSpPr>
          <p:cNvPr id="72" name="TextBox 36">
            <a:extLst>
              <a:ext uri="{FF2B5EF4-FFF2-40B4-BE49-F238E27FC236}">
                <a16:creationId xmlns:a16="http://schemas.microsoft.com/office/drawing/2014/main" id="{A24419E4-268A-6E8A-B227-CCB9F0378382}"/>
              </a:ext>
            </a:extLst>
          </p:cNvPr>
          <p:cNvSpPr txBox="1"/>
          <p:nvPr/>
        </p:nvSpPr>
        <p:spPr>
          <a:xfrm>
            <a:off x="10145339" y="3050279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2499" b="1">
                <a:solidFill>
                  <a:schemeClr val="bg1">
                    <a:lumMod val="65000"/>
                  </a:schemeClr>
                </a:solidFill>
                <a:latin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Leave Analysis </a:t>
            </a:r>
          </a:p>
        </p:txBody>
      </p:sp>
      <p:sp>
        <p:nvSpPr>
          <p:cNvPr id="73" name="TextBox 36">
            <a:extLst>
              <a:ext uri="{FF2B5EF4-FFF2-40B4-BE49-F238E27FC236}">
                <a16:creationId xmlns:a16="http://schemas.microsoft.com/office/drawing/2014/main" id="{6CCAA2B8-9F67-76B0-58FF-941CB912A520}"/>
              </a:ext>
            </a:extLst>
          </p:cNvPr>
          <p:cNvSpPr txBox="1"/>
          <p:nvPr/>
        </p:nvSpPr>
        <p:spPr>
          <a:xfrm>
            <a:off x="10145339" y="4044722"/>
            <a:ext cx="4583488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3200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Performance Analysis</a:t>
            </a:r>
          </a:p>
        </p:txBody>
      </p:sp>
      <p:sp>
        <p:nvSpPr>
          <p:cNvPr id="74" name="TextBox 36">
            <a:extLst>
              <a:ext uri="{FF2B5EF4-FFF2-40B4-BE49-F238E27FC236}">
                <a16:creationId xmlns:a16="http://schemas.microsoft.com/office/drawing/2014/main" id="{62AE2B76-7E27-CB96-2B85-C731AF5B9FDD}"/>
              </a:ext>
            </a:extLst>
          </p:cNvPr>
          <p:cNvSpPr txBox="1"/>
          <p:nvPr/>
        </p:nvSpPr>
        <p:spPr>
          <a:xfrm>
            <a:off x="10145339" y="5039165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Training Analysis</a:t>
            </a:r>
          </a:p>
        </p:txBody>
      </p:sp>
      <p:sp>
        <p:nvSpPr>
          <p:cNvPr id="75" name="TextBox 36">
            <a:extLst>
              <a:ext uri="{FF2B5EF4-FFF2-40B4-BE49-F238E27FC236}">
                <a16:creationId xmlns:a16="http://schemas.microsoft.com/office/drawing/2014/main" id="{EC0C4BB2-2D2A-F91E-31AE-DF16D9F4F02F}"/>
              </a:ext>
            </a:extLst>
          </p:cNvPr>
          <p:cNvSpPr txBox="1"/>
          <p:nvPr/>
        </p:nvSpPr>
        <p:spPr>
          <a:xfrm>
            <a:off x="10145339" y="6033608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Diversity &amp; Inclusion Analysis</a:t>
            </a:r>
          </a:p>
        </p:txBody>
      </p:sp>
      <p:sp>
        <p:nvSpPr>
          <p:cNvPr id="76" name="TextBox 36">
            <a:extLst>
              <a:ext uri="{FF2B5EF4-FFF2-40B4-BE49-F238E27FC236}">
                <a16:creationId xmlns:a16="http://schemas.microsoft.com/office/drawing/2014/main" id="{F57E3DEA-F01F-2CEC-FE38-51AA1358FCE5}"/>
              </a:ext>
            </a:extLst>
          </p:cNvPr>
          <p:cNvSpPr txBox="1"/>
          <p:nvPr/>
        </p:nvSpPr>
        <p:spPr>
          <a:xfrm>
            <a:off x="10145339" y="7028051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Resignation Analysis</a:t>
            </a:r>
          </a:p>
        </p:txBody>
      </p:sp>
      <p:sp>
        <p:nvSpPr>
          <p:cNvPr id="77" name="TextBox 36">
            <a:extLst>
              <a:ext uri="{FF2B5EF4-FFF2-40B4-BE49-F238E27FC236}">
                <a16:creationId xmlns:a16="http://schemas.microsoft.com/office/drawing/2014/main" id="{027D7E6F-EBA4-1AFA-E566-1ECAAEB95F9A}"/>
              </a:ext>
            </a:extLst>
          </p:cNvPr>
          <p:cNvSpPr txBox="1"/>
          <p:nvPr/>
        </p:nvSpPr>
        <p:spPr>
          <a:xfrm>
            <a:off x="10145339" y="8022496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Executive Dashboard</a:t>
            </a:r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AE9983AA-D9A3-B779-1FD4-181BFD506418}"/>
              </a:ext>
            </a:extLst>
          </p:cNvPr>
          <p:cNvSpPr txBox="1"/>
          <p:nvPr/>
        </p:nvSpPr>
        <p:spPr>
          <a:xfrm>
            <a:off x="1244599" y="1676400"/>
            <a:ext cx="7357795" cy="1017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SCOPE OF WORK</a:t>
            </a:r>
          </a:p>
        </p:txBody>
      </p:sp>
    </p:spTree>
    <p:extLst>
      <p:ext uri="{BB962C8B-B14F-4D97-AF65-F5344CB8AC3E}">
        <p14:creationId xmlns:p14="http://schemas.microsoft.com/office/powerpoint/2010/main" val="3627645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7E37F-AF4C-1E19-0AB3-31A1CCBBE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958FE2C-E19C-B4E5-D8A1-66743917F023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965D31F-C6F1-7A16-DFFA-430B18503DD1}"/>
              </a:ext>
            </a:extLst>
          </p:cNvPr>
          <p:cNvSpPr/>
          <p:nvPr/>
        </p:nvSpPr>
        <p:spPr>
          <a:xfrm rot="5400000">
            <a:off x="6161452" y="5399591"/>
            <a:ext cx="6249644" cy="15624"/>
          </a:xfrm>
          <a:custGeom>
            <a:avLst/>
            <a:gdLst/>
            <a:ahLst/>
            <a:cxnLst/>
            <a:rect l="l" t="t" r="r" b="b"/>
            <a:pathLst>
              <a:path w="6249644" h="15624">
                <a:moveTo>
                  <a:pt x="0" y="0"/>
                </a:moveTo>
                <a:lnTo>
                  <a:pt x="6249644" y="0"/>
                </a:lnTo>
                <a:lnTo>
                  <a:pt x="6249644" y="15624"/>
                </a:lnTo>
                <a:lnTo>
                  <a:pt x="0" y="1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DEADD1C-BAEF-7FCF-0FB4-88A25FE22D19}"/>
              </a:ext>
            </a:extLst>
          </p:cNvPr>
          <p:cNvGrpSpPr/>
          <p:nvPr/>
        </p:nvGrpSpPr>
        <p:grpSpPr>
          <a:xfrm>
            <a:off x="8947598" y="1931176"/>
            <a:ext cx="659624" cy="659624"/>
            <a:chOff x="8947598" y="1931176"/>
            <a:chExt cx="659624" cy="65962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EB19CAE-C922-C135-6444-399C4DF1137E}"/>
                </a:ext>
              </a:extLst>
            </p:cNvPr>
            <p:cNvSpPr/>
            <p:nvPr/>
          </p:nvSpPr>
          <p:spPr>
            <a:xfrm>
              <a:off x="8947598" y="19311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7CF0FBC-2A43-2EC3-A900-0D6061D45C87}"/>
                </a:ext>
              </a:extLst>
            </p:cNvPr>
            <p:cNvSpPr/>
            <p:nvPr/>
          </p:nvSpPr>
          <p:spPr>
            <a:xfrm>
              <a:off x="9032056" y="19852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F29FC8A-320A-835F-7241-CCD836A38890}"/>
                </a:ext>
              </a:extLst>
            </p:cNvPr>
            <p:cNvSpPr txBox="1"/>
            <p:nvPr/>
          </p:nvSpPr>
          <p:spPr>
            <a:xfrm>
              <a:off x="9078060" y="19967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480B8C6-9571-4B63-DC4E-5AE1C39214EE}"/>
              </a:ext>
            </a:extLst>
          </p:cNvPr>
          <p:cNvGrpSpPr/>
          <p:nvPr/>
        </p:nvGrpSpPr>
        <p:grpSpPr>
          <a:xfrm>
            <a:off x="8947598" y="2925619"/>
            <a:ext cx="659624" cy="659624"/>
            <a:chOff x="8947598" y="3645676"/>
            <a:chExt cx="659624" cy="65962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B8D76F2-5264-652A-F3CF-B4BEB114D755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C25F356-FB7C-D154-428E-CD5B7B5D5DD5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7530CFD-3208-EA01-56BC-DDAB3138E166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6B257FFD-9CDD-2603-7081-E8DB9BCDE787}"/>
              </a:ext>
            </a:extLst>
          </p:cNvPr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D26C21CE-57F0-7A96-A14B-C41FE6BF0FB1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E0CEA5E8-A94B-EE1F-EBA2-C7BFAB42DEC4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116B092D-7884-5F49-10D1-299C9A8E3EDE}"/>
              </a:ext>
            </a:extLst>
          </p:cNvPr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2C028190-B29A-69F2-62B6-050DC4BF34B0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A06110B9-2FDE-040D-BFB6-7A2D9AC167CB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3DA89C37-34F3-7388-18C6-012D3E981A75}"/>
              </a:ext>
            </a:extLst>
          </p:cNvPr>
          <p:cNvGrpSpPr/>
          <p:nvPr/>
        </p:nvGrpSpPr>
        <p:grpSpPr>
          <a:xfrm>
            <a:off x="-673113" y="9251081"/>
            <a:ext cx="8799130" cy="2446670"/>
            <a:chOff x="0" y="0"/>
            <a:chExt cx="2023648" cy="56269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F6DEB792-9FD2-7CA0-A956-AE2C2C800164}"/>
                </a:ext>
              </a:extLst>
            </p:cNvPr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41A6333B-2D0F-D138-E91E-0C2F590B76A8}"/>
                </a:ext>
              </a:extLst>
            </p:cNvPr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83217C2B-0FFC-E1D7-4012-50B474C1EDD6}"/>
              </a:ext>
            </a:extLst>
          </p:cNvPr>
          <p:cNvGrpSpPr/>
          <p:nvPr/>
        </p:nvGrpSpPr>
        <p:grpSpPr>
          <a:xfrm>
            <a:off x="-673113" y="8675100"/>
            <a:ext cx="2673102" cy="1151961"/>
            <a:chOff x="0" y="0"/>
            <a:chExt cx="1482931" cy="639062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9714A156-A61E-DDC8-5616-F51BB5C277F0}"/>
                </a:ext>
              </a:extLst>
            </p:cNvPr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CE2F4B35-7DC3-8CD6-B631-03BB56253D93}"/>
                </a:ext>
              </a:extLst>
            </p:cNvPr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5" name="TextBox 35">
            <a:extLst>
              <a:ext uri="{FF2B5EF4-FFF2-40B4-BE49-F238E27FC236}">
                <a16:creationId xmlns:a16="http://schemas.microsoft.com/office/drawing/2014/main" id="{626E1DC5-15CF-9289-6413-FA1351F57753}"/>
              </a:ext>
            </a:extLst>
          </p:cNvPr>
          <p:cNvSpPr txBox="1"/>
          <p:nvPr/>
        </p:nvSpPr>
        <p:spPr>
          <a:xfrm>
            <a:off x="1388745" y="2890908"/>
            <a:ext cx="5909311" cy="283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Audit training completion rates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Analyze skill gap assessments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Review training effectiveness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Study training ROI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Evaluate learning management system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Assess development program impact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F155E184-F06C-A301-40F4-96C465F3D3E6}"/>
              </a:ext>
            </a:extLst>
          </p:cNvPr>
          <p:cNvSpPr txBox="1"/>
          <p:nvPr/>
        </p:nvSpPr>
        <p:spPr>
          <a:xfrm>
            <a:off x="10145339" y="2055836"/>
            <a:ext cx="4583488" cy="41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Salary</a:t>
            </a:r>
            <a:r>
              <a: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Analysis</a:t>
            </a:r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700764C8-C2EC-E8AB-77F5-D75B873A59B8}"/>
              </a:ext>
            </a:extLst>
          </p:cNvPr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5E06FBCB-B040-A221-FFCD-6ECD944643B3}"/>
              </a:ext>
            </a:extLst>
          </p:cNvPr>
          <p:cNvSpPr/>
          <p:nvPr/>
        </p:nvSpPr>
        <p:spPr>
          <a:xfrm>
            <a:off x="-936887" y="178564"/>
            <a:ext cx="1336551" cy="905513"/>
          </a:xfrm>
          <a:custGeom>
            <a:avLst/>
            <a:gdLst/>
            <a:ahLst/>
            <a:cxnLst/>
            <a:rect l="l" t="t" r="r" b="b"/>
            <a:pathLst>
              <a:path w="1336551" h="905513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A7621CBC-AF1E-F772-50A1-92A76FC9E351}"/>
              </a:ext>
            </a:extLst>
          </p:cNvPr>
          <p:cNvSpPr/>
          <p:nvPr/>
        </p:nvSpPr>
        <p:spPr>
          <a:xfrm>
            <a:off x="17083802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EDD3ECE1-29FC-A399-8B2B-D23CFF2B24D5}"/>
              </a:ext>
            </a:extLst>
          </p:cNvPr>
          <p:cNvSpPr/>
          <p:nvPr/>
        </p:nvSpPr>
        <p:spPr>
          <a:xfrm>
            <a:off x="17942798" y="-341999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417D18E9-FE32-3BD7-6F53-A733F629C5DC}"/>
              </a:ext>
            </a:extLst>
          </p:cNvPr>
          <p:cNvSpPr/>
          <p:nvPr/>
        </p:nvSpPr>
        <p:spPr>
          <a:xfrm>
            <a:off x="10145339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55E227B6-7F53-B997-FD95-949BBA54382E}"/>
              </a:ext>
            </a:extLst>
          </p:cNvPr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13642A2-F6B5-BBB1-6E38-B60A12E67DA5}"/>
              </a:ext>
            </a:extLst>
          </p:cNvPr>
          <p:cNvGrpSpPr/>
          <p:nvPr/>
        </p:nvGrpSpPr>
        <p:grpSpPr>
          <a:xfrm>
            <a:off x="8947598" y="3920062"/>
            <a:ext cx="659624" cy="659624"/>
            <a:chOff x="8947598" y="3645676"/>
            <a:chExt cx="659624" cy="659624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2FB89EF3-6DAC-A786-2B2E-9A5A99A6425A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D2D52078-BBC5-8A21-0933-4C390326FDB5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9C66E3F0-B130-95E3-B0D8-01C6693A8CE9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382C6B0-936C-368B-73A2-B8274E2440DE}"/>
              </a:ext>
            </a:extLst>
          </p:cNvPr>
          <p:cNvGrpSpPr/>
          <p:nvPr/>
        </p:nvGrpSpPr>
        <p:grpSpPr>
          <a:xfrm>
            <a:off x="8947598" y="4914505"/>
            <a:ext cx="659624" cy="659624"/>
            <a:chOff x="8947598" y="3645676"/>
            <a:chExt cx="659624" cy="659624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7702BE05-ECCA-52B9-0606-2BBA44D3BED1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51A438CD-5262-B4C1-00E6-C479EDD02999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9DFDFCF0-E4C6-A706-A84B-3D9B216881B1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C693632-B33B-FD32-F80D-5C1CD42B381B}"/>
              </a:ext>
            </a:extLst>
          </p:cNvPr>
          <p:cNvGrpSpPr/>
          <p:nvPr/>
        </p:nvGrpSpPr>
        <p:grpSpPr>
          <a:xfrm>
            <a:off x="8947598" y="5908948"/>
            <a:ext cx="659624" cy="659624"/>
            <a:chOff x="8947598" y="3645676"/>
            <a:chExt cx="659624" cy="659624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36A6DD73-1BB5-3965-3C68-43A1BE1DD1CE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73A47E6F-8F01-863E-AC10-C0955D46A0D8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13">
              <a:extLst>
                <a:ext uri="{FF2B5EF4-FFF2-40B4-BE49-F238E27FC236}">
                  <a16:creationId xmlns:a16="http://schemas.microsoft.com/office/drawing/2014/main" id="{D82B4B8F-103D-1A68-183C-6D5635933420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AB0051A-4B86-F4CE-FD14-76AEF081F69A}"/>
              </a:ext>
            </a:extLst>
          </p:cNvPr>
          <p:cNvGrpSpPr/>
          <p:nvPr/>
        </p:nvGrpSpPr>
        <p:grpSpPr>
          <a:xfrm>
            <a:off x="8947598" y="6903391"/>
            <a:ext cx="659624" cy="659624"/>
            <a:chOff x="8947598" y="3645676"/>
            <a:chExt cx="659624" cy="659624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87C324A7-4CF6-3421-1FE4-ACDCCDC80116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524124F8-A1FC-0DF0-312A-349EA04D7E73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13">
              <a:extLst>
                <a:ext uri="{FF2B5EF4-FFF2-40B4-BE49-F238E27FC236}">
                  <a16:creationId xmlns:a16="http://schemas.microsoft.com/office/drawing/2014/main" id="{1442B821-BC69-4143-B7D7-CD92E6B91939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F7FB071-6B21-109C-FA37-15DC13D66C2A}"/>
              </a:ext>
            </a:extLst>
          </p:cNvPr>
          <p:cNvGrpSpPr/>
          <p:nvPr/>
        </p:nvGrpSpPr>
        <p:grpSpPr>
          <a:xfrm>
            <a:off x="8947598" y="7897836"/>
            <a:ext cx="659624" cy="659624"/>
            <a:chOff x="8947598" y="3645676"/>
            <a:chExt cx="659624" cy="659624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ACB9113B-72A2-7D0C-E4DD-FC8CFF8D78A2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5C357416-357F-5EA8-6337-0CD17ADF5F2E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A1D9F08B-D3D3-43C3-3531-953703E4B89C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sp>
        <p:nvSpPr>
          <p:cNvPr id="72" name="TextBox 36">
            <a:extLst>
              <a:ext uri="{FF2B5EF4-FFF2-40B4-BE49-F238E27FC236}">
                <a16:creationId xmlns:a16="http://schemas.microsoft.com/office/drawing/2014/main" id="{E04D631A-AE91-9F30-E4DF-FA03BC25B7E0}"/>
              </a:ext>
            </a:extLst>
          </p:cNvPr>
          <p:cNvSpPr txBox="1"/>
          <p:nvPr/>
        </p:nvSpPr>
        <p:spPr>
          <a:xfrm>
            <a:off x="10145339" y="3050279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2499" b="1">
                <a:solidFill>
                  <a:schemeClr val="bg1">
                    <a:lumMod val="65000"/>
                  </a:schemeClr>
                </a:solidFill>
                <a:latin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Leave Analysis </a:t>
            </a:r>
          </a:p>
        </p:txBody>
      </p:sp>
      <p:sp>
        <p:nvSpPr>
          <p:cNvPr id="73" name="TextBox 36">
            <a:extLst>
              <a:ext uri="{FF2B5EF4-FFF2-40B4-BE49-F238E27FC236}">
                <a16:creationId xmlns:a16="http://schemas.microsoft.com/office/drawing/2014/main" id="{4C97BAD7-7902-E702-FA73-BAF88149C70E}"/>
              </a:ext>
            </a:extLst>
          </p:cNvPr>
          <p:cNvSpPr txBox="1"/>
          <p:nvPr/>
        </p:nvSpPr>
        <p:spPr>
          <a:xfrm>
            <a:off x="10145339" y="4044722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2499" b="1">
                <a:solidFill>
                  <a:schemeClr val="bg1">
                    <a:lumMod val="65000"/>
                  </a:schemeClr>
                </a:solidFill>
                <a:latin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Performance Analysis</a:t>
            </a:r>
          </a:p>
        </p:txBody>
      </p:sp>
      <p:sp>
        <p:nvSpPr>
          <p:cNvPr id="74" name="TextBox 36">
            <a:extLst>
              <a:ext uri="{FF2B5EF4-FFF2-40B4-BE49-F238E27FC236}">
                <a16:creationId xmlns:a16="http://schemas.microsoft.com/office/drawing/2014/main" id="{6500CADB-A5CA-6BAC-3BBB-1814F5F04490}"/>
              </a:ext>
            </a:extLst>
          </p:cNvPr>
          <p:cNvSpPr txBox="1"/>
          <p:nvPr/>
        </p:nvSpPr>
        <p:spPr>
          <a:xfrm>
            <a:off x="10145339" y="5039165"/>
            <a:ext cx="4583488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3200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Training Analysis</a:t>
            </a:r>
          </a:p>
        </p:txBody>
      </p:sp>
      <p:sp>
        <p:nvSpPr>
          <p:cNvPr id="75" name="TextBox 36">
            <a:extLst>
              <a:ext uri="{FF2B5EF4-FFF2-40B4-BE49-F238E27FC236}">
                <a16:creationId xmlns:a16="http://schemas.microsoft.com/office/drawing/2014/main" id="{D95384C5-3168-33B6-BE9A-B7ACFB505972}"/>
              </a:ext>
            </a:extLst>
          </p:cNvPr>
          <p:cNvSpPr txBox="1"/>
          <p:nvPr/>
        </p:nvSpPr>
        <p:spPr>
          <a:xfrm>
            <a:off x="10145339" y="6033608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Diversity &amp; Inclusion Analysis</a:t>
            </a:r>
          </a:p>
        </p:txBody>
      </p:sp>
      <p:sp>
        <p:nvSpPr>
          <p:cNvPr id="76" name="TextBox 36">
            <a:extLst>
              <a:ext uri="{FF2B5EF4-FFF2-40B4-BE49-F238E27FC236}">
                <a16:creationId xmlns:a16="http://schemas.microsoft.com/office/drawing/2014/main" id="{83F003B6-B3B9-3BD1-0761-DD63A3C549C3}"/>
              </a:ext>
            </a:extLst>
          </p:cNvPr>
          <p:cNvSpPr txBox="1"/>
          <p:nvPr/>
        </p:nvSpPr>
        <p:spPr>
          <a:xfrm>
            <a:off x="10145339" y="7028051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Resignation Analysis</a:t>
            </a:r>
          </a:p>
        </p:txBody>
      </p:sp>
      <p:sp>
        <p:nvSpPr>
          <p:cNvPr id="77" name="TextBox 36">
            <a:extLst>
              <a:ext uri="{FF2B5EF4-FFF2-40B4-BE49-F238E27FC236}">
                <a16:creationId xmlns:a16="http://schemas.microsoft.com/office/drawing/2014/main" id="{DD068579-0953-BA50-B76E-E5B8C4F66625}"/>
              </a:ext>
            </a:extLst>
          </p:cNvPr>
          <p:cNvSpPr txBox="1"/>
          <p:nvPr/>
        </p:nvSpPr>
        <p:spPr>
          <a:xfrm>
            <a:off x="10145339" y="8022496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Executive Dashboard</a:t>
            </a:r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4FC1DA57-4FFE-CE55-034A-1907BA7C9B73}"/>
              </a:ext>
            </a:extLst>
          </p:cNvPr>
          <p:cNvSpPr txBox="1"/>
          <p:nvPr/>
        </p:nvSpPr>
        <p:spPr>
          <a:xfrm>
            <a:off x="1244599" y="1676400"/>
            <a:ext cx="7357795" cy="1017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SCOPE OF WORK</a:t>
            </a:r>
          </a:p>
        </p:txBody>
      </p:sp>
    </p:spTree>
    <p:extLst>
      <p:ext uri="{BB962C8B-B14F-4D97-AF65-F5344CB8AC3E}">
        <p14:creationId xmlns:p14="http://schemas.microsoft.com/office/powerpoint/2010/main" val="3034201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EE9E3-AF2A-3F79-8910-09232C4C0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56FAF41-65B5-3CED-AE6D-094E67C6DB5B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22CD09E-53EC-9819-92D4-5D5DB609CF77}"/>
              </a:ext>
            </a:extLst>
          </p:cNvPr>
          <p:cNvSpPr/>
          <p:nvPr/>
        </p:nvSpPr>
        <p:spPr>
          <a:xfrm rot="5400000">
            <a:off x="6161452" y="5399591"/>
            <a:ext cx="6249644" cy="15624"/>
          </a:xfrm>
          <a:custGeom>
            <a:avLst/>
            <a:gdLst/>
            <a:ahLst/>
            <a:cxnLst/>
            <a:rect l="l" t="t" r="r" b="b"/>
            <a:pathLst>
              <a:path w="6249644" h="15624">
                <a:moveTo>
                  <a:pt x="0" y="0"/>
                </a:moveTo>
                <a:lnTo>
                  <a:pt x="6249644" y="0"/>
                </a:lnTo>
                <a:lnTo>
                  <a:pt x="6249644" y="15624"/>
                </a:lnTo>
                <a:lnTo>
                  <a:pt x="0" y="1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0E39F77-33C0-94A0-B318-2A562CFE2A57}"/>
              </a:ext>
            </a:extLst>
          </p:cNvPr>
          <p:cNvGrpSpPr/>
          <p:nvPr/>
        </p:nvGrpSpPr>
        <p:grpSpPr>
          <a:xfrm>
            <a:off x="8947598" y="1931176"/>
            <a:ext cx="659624" cy="659624"/>
            <a:chOff x="8947598" y="1931176"/>
            <a:chExt cx="659624" cy="65962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0E1653A-B668-C7E1-2137-9A3714FA5D9F}"/>
                </a:ext>
              </a:extLst>
            </p:cNvPr>
            <p:cNvSpPr/>
            <p:nvPr/>
          </p:nvSpPr>
          <p:spPr>
            <a:xfrm>
              <a:off x="8947598" y="19311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DDDFC83-3DF2-54D5-0870-8B8EF9F7022F}"/>
                </a:ext>
              </a:extLst>
            </p:cNvPr>
            <p:cNvSpPr/>
            <p:nvPr/>
          </p:nvSpPr>
          <p:spPr>
            <a:xfrm>
              <a:off x="9032056" y="19852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072A3A0-4FEF-876A-A6F7-3B8CA088D8CF}"/>
                </a:ext>
              </a:extLst>
            </p:cNvPr>
            <p:cNvSpPr txBox="1"/>
            <p:nvPr/>
          </p:nvSpPr>
          <p:spPr>
            <a:xfrm>
              <a:off x="9078060" y="19967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AB7EBD4-F37B-A010-A497-0320AF8775D0}"/>
              </a:ext>
            </a:extLst>
          </p:cNvPr>
          <p:cNvGrpSpPr/>
          <p:nvPr/>
        </p:nvGrpSpPr>
        <p:grpSpPr>
          <a:xfrm>
            <a:off x="8947598" y="2925619"/>
            <a:ext cx="659624" cy="659624"/>
            <a:chOff x="8947598" y="3645676"/>
            <a:chExt cx="659624" cy="65962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693A130-9305-51B4-9C38-B6B967ACE017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C96705D-4854-8CD3-615A-BB38D9541B7F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0953034-95FD-7942-0FC3-EBD0EF6A5CB2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B18313DA-4764-92D0-DA2E-B10432F44B6E}"/>
              </a:ext>
            </a:extLst>
          </p:cNvPr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9DF07A4-441F-F29E-2E2B-7CF726377B60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DEA136BA-2609-4D0E-F74C-5E3E65196A22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13565FA3-8E89-C90F-AC16-9E795ABAE3D2}"/>
              </a:ext>
            </a:extLst>
          </p:cNvPr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C3731C18-664D-07FD-66B5-22943602B0F3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848FBE08-E0A7-6AA3-97A3-476C8DACD8D3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8EBF7467-EC61-437C-4666-1E04989DCBE8}"/>
              </a:ext>
            </a:extLst>
          </p:cNvPr>
          <p:cNvGrpSpPr/>
          <p:nvPr/>
        </p:nvGrpSpPr>
        <p:grpSpPr>
          <a:xfrm>
            <a:off x="-673113" y="9251081"/>
            <a:ext cx="8799130" cy="2446670"/>
            <a:chOff x="0" y="0"/>
            <a:chExt cx="2023648" cy="56269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F7AB5AB5-BD6E-D72A-EBBB-2445C248D676}"/>
                </a:ext>
              </a:extLst>
            </p:cNvPr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E09DA7EA-2CB1-551A-6B33-13E39D29B33D}"/>
                </a:ext>
              </a:extLst>
            </p:cNvPr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021B0227-3FB1-5201-EF5F-7F7614CF45C9}"/>
              </a:ext>
            </a:extLst>
          </p:cNvPr>
          <p:cNvGrpSpPr/>
          <p:nvPr/>
        </p:nvGrpSpPr>
        <p:grpSpPr>
          <a:xfrm>
            <a:off x="-673113" y="8675100"/>
            <a:ext cx="2673102" cy="1151961"/>
            <a:chOff x="0" y="0"/>
            <a:chExt cx="1482931" cy="639062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6818262D-3301-EA41-D300-BB931DFA4301}"/>
                </a:ext>
              </a:extLst>
            </p:cNvPr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53DDB1D8-994C-0021-DC9C-53CB7F43DA4A}"/>
                </a:ext>
              </a:extLst>
            </p:cNvPr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5" name="TextBox 35">
            <a:extLst>
              <a:ext uri="{FF2B5EF4-FFF2-40B4-BE49-F238E27FC236}">
                <a16:creationId xmlns:a16="http://schemas.microsoft.com/office/drawing/2014/main" id="{9FEC9EDC-64D4-47E9-B66E-817C8272DFCA}"/>
              </a:ext>
            </a:extLst>
          </p:cNvPr>
          <p:cNvSpPr txBox="1"/>
          <p:nvPr/>
        </p:nvSpPr>
        <p:spPr>
          <a:xfrm>
            <a:off x="1388745" y="2890908"/>
            <a:ext cx="5909311" cy="365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Analyze gender distribution patterns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Study geographical representation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Review educational background distribution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Assess remote vs. onsite worker demographics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Evaluate leadership diversity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Analyze inclusion metrics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5EFFA851-352F-6AC1-3DFE-E31CE82BAF92}"/>
              </a:ext>
            </a:extLst>
          </p:cNvPr>
          <p:cNvSpPr txBox="1"/>
          <p:nvPr/>
        </p:nvSpPr>
        <p:spPr>
          <a:xfrm>
            <a:off x="10145339" y="2055836"/>
            <a:ext cx="4583488" cy="41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Salary</a:t>
            </a:r>
            <a:r>
              <a: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Analysis</a:t>
            </a:r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F78BAB0C-5505-3459-0DB8-A8270A3F732B}"/>
              </a:ext>
            </a:extLst>
          </p:cNvPr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915DC2B0-6074-6DB1-C1C2-E6047043CB15}"/>
              </a:ext>
            </a:extLst>
          </p:cNvPr>
          <p:cNvSpPr/>
          <p:nvPr/>
        </p:nvSpPr>
        <p:spPr>
          <a:xfrm>
            <a:off x="-936887" y="178564"/>
            <a:ext cx="1336551" cy="905513"/>
          </a:xfrm>
          <a:custGeom>
            <a:avLst/>
            <a:gdLst/>
            <a:ahLst/>
            <a:cxnLst/>
            <a:rect l="l" t="t" r="r" b="b"/>
            <a:pathLst>
              <a:path w="1336551" h="905513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B6AD4143-8066-D8C1-99A5-307E4E81507E}"/>
              </a:ext>
            </a:extLst>
          </p:cNvPr>
          <p:cNvSpPr/>
          <p:nvPr/>
        </p:nvSpPr>
        <p:spPr>
          <a:xfrm>
            <a:off x="17083802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C3021CBC-1A4B-26BA-168D-150E6997252E}"/>
              </a:ext>
            </a:extLst>
          </p:cNvPr>
          <p:cNvSpPr/>
          <p:nvPr/>
        </p:nvSpPr>
        <p:spPr>
          <a:xfrm>
            <a:off x="17942798" y="-341999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46CB0ECC-CBBF-6834-C0FA-2017E89C375B}"/>
              </a:ext>
            </a:extLst>
          </p:cNvPr>
          <p:cNvSpPr/>
          <p:nvPr/>
        </p:nvSpPr>
        <p:spPr>
          <a:xfrm>
            <a:off x="10145339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2FD4EA4A-41C6-74A3-3D16-7573D51403C1}"/>
              </a:ext>
            </a:extLst>
          </p:cNvPr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EEE7F00-A204-0FDF-C696-6B32A1EC9BB7}"/>
              </a:ext>
            </a:extLst>
          </p:cNvPr>
          <p:cNvGrpSpPr/>
          <p:nvPr/>
        </p:nvGrpSpPr>
        <p:grpSpPr>
          <a:xfrm>
            <a:off x="8947598" y="3920062"/>
            <a:ext cx="659624" cy="659624"/>
            <a:chOff x="8947598" y="3645676"/>
            <a:chExt cx="659624" cy="659624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11B21DCD-AD31-28CB-6472-531FF368AD01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A821A0F1-5866-0E49-E89E-7AEAC8E6FA05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F4497503-F277-5B36-D661-B3BB278B5901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E55E492-9D41-467A-5D87-07BC4C65B99D}"/>
              </a:ext>
            </a:extLst>
          </p:cNvPr>
          <p:cNvGrpSpPr/>
          <p:nvPr/>
        </p:nvGrpSpPr>
        <p:grpSpPr>
          <a:xfrm>
            <a:off x="8947598" y="4914505"/>
            <a:ext cx="659624" cy="659624"/>
            <a:chOff x="8947598" y="3645676"/>
            <a:chExt cx="659624" cy="659624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BF6CDFB4-81BF-A4F4-0399-00CA31C5A493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3E4DA240-5F5F-D63C-3804-F91FF490413C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AE7DB2BB-0FEF-9A54-1176-D7F10D59535C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9E6D6C7-7862-7F1C-0C93-9CF2C644D9DD}"/>
              </a:ext>
            </a:extLst>
          </p:cNvPr>
          <p:cNvGrpSpPr/>
          <p:nvPr/>
        </p:nvGrpSpPr>
        <p:grpSpPr>
          <a:xfrm>
            <a:off x="8947598" y="5908948"/>
            <a:ext cx="659624" cy="659624"/>
            <a:chOff x="8947598" y="3645676"/>
            <a:chExt cx="659624" cy="659624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78BCF036-8522-6D0D-7952-A7EB8B3569E5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C4F0533F-B9C5-AA4B-57DF-37D85ACEFC60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13">
              <a:extLst>
                <a:ext uri="{FF2B5EF4-FFF2-40B4-BE49-F238E27FC236}">
                  <a16:creationId xmlns:a16="http://schemas.microsoft.com/office/drawing/2014/main" id="{403E73B0-1BDB-FC85-0305-11FFB2D3013D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A324C6-D931-D8C4-6A62-6D94EF01485B}"/>
              </a:ext>
            </a:extLst>
          </p:cNvPr>
          <p:cNvGrpSpPr/>
          <p:nvPr/>
        </p:nvGrpSpPr>
        <p:grpSpPr>
          <a:xfrm>
            <a:off x="8947598" y="6903391"/>
            <a:ext cx="659624" cy="659624"/>
            <a:chOff x="8947598" y="3645676"/>
            <a:chExt cx="659624" cy="659624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E5338B42-56B6-B44C-697F-2CD80A84E45E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F4DC7F4-93E5-A7BD-9FFB-2DD6327CBEC9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13">
              <a:extLst>
                <a:ext uri="{FF2B5EF4-FFF2-40B4-BE49-F238E27FC236}">
                  <a16:creationId xmlns:a16="http://schemas.microsoft.com/office/drawing/2014/main" id="{47A6D1B5-30D5-74E5-4DC1-8D28F1477629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470E40-A505-7B75-4251-92C458954270}"/>
              </a:ext>
            </a:extLst>
          </p:cNvPr>
          <p:cNvGrpSpPr/>
          <p:nvPr/>
        </p:nvGrpSpPr>
        <p:grpSpPr>
          <a:xfrm>
            <a:off x="8947598" y="7897836"/>
            <a:ext cx="659624" cy="659624"/>
            <a:chOff x="8947598" y="3645676"/>
            <a:chExt cx="659624" cy="659624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FB68F0C0-CC38-BBC1-1160-7EB3010D5298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1A317814-291A-C3BE-3E87-7B8577C9A1B6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84513346-F795-B73E-B8D2-3F21B6275CB5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sp>
        <p:nvSpPr>
          <p:cNvPr id="72" name="TextBox 36">
            <a:extLst>
              <a:ext uri="{FF2B5EF4-FFF2-40B4-BE49-F238E27FC236}">
                <a16:creationId xmlns:a16="http://schemas.microsoft.com/office/drawing/2014/main" id="{2082E3E3-6705-64E5-BD4D-1FE43F6C2648}"/>
              </a:ext>
            </a:extLst>
          </p:cNvPr>
          <p:cNvSpPr txBox="1"/>
          <p:nvPr/>
        </p:nvSpPr>
        <p:spPr>
          <a:xfrm>
            <a:off x="10145339" y="3050279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2499" b="1">
                <a:solidFill>
                  <a:schemeClr val="bg1">
                    <a:lumMod val="65000"/>
                  </a:schemeClr>
                </a:solidFill>
                <a:latin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Leave Analysis </a:t>
            </a:r>
          </a:p>
        </p:txBody>
      </p:sp>
      <p:sp>
        <p:nvSpPr>
          <p:cNvPr id="73" name="TextBox 36">
            <a:extLst>
              <a:ext uri="{FF2B5EF4-FFF2-40B4-BE49-F238E27FC236}">
                <a16:creationId xmlns:a16="http://schemas.microsoft.com/office/drawing/2014/main" id="{4F6B4942-B68C-AA7B-CDF8-5D61ED4ABF7B}"/>
              </a:ext>
            </a:extLst>
          </p:cNvPr>
          <p:cNvSpPr txBox="1"/>
          <p:nvPr/>
        </p:nvSpPr>
        <p:spPr>
          <a:xfrm>
            <a:off x="10145339" y="4044722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2499" b="1">
                <a:solidFill>
                  <a:schemeClr val="bg1">
                    <a:lumMod val="65000"/>
                  </a:schemeClr>
                </a:solidFill>
                <a:latin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Performance Analysis</a:t>
            </a:r>
          </a:p>
        </p:txBody>
      </p:sp>
      <p:sp>
        <p:nvSpPr>
          <p:cNvPr id="74" name="TextBox 36">
            <a:extLst>
              <a:ext uri="{FF2B5EF4-FFF2-40B4-BE49-F238E27FC236}">
                <a16:creationId xmlns:a16="http://schemas.microsoft.com/office/drawing/2014/main" id="{90D8F49B-9521-FEBB-F959-1B4C5F83C363}"/>
              </a:ext>
            </a:extLst>
          </p:cNvPr>
          <p:cNvSpPr txBox="1"/>
          <p:nvPr/>
        </p:nvSpPr>
        <p:spPr>
          <a:xfrm>
            <a:off x="10145339" y="5039165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2499" b="1">
                <a:solidFill>
                  <a:schemeClr val="bg1">
                    <a:lumMod val="65000"/>
                  </a:schemeClr>
                </a:solidFill>
                <a:latin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Training Analysis</a:t>
            </a:r>
          </a:p>
        </p:txBody>
      </p:sp>
      <p:sp>
        <p:nvSpPr>
          <p:cNvPr id="75" name="TextBox 36">
            <a:extLst>
              <a:ext uri="{FF2B5EF4-FFF2-40B4-BE49-F238E27FC236}">
                <a16:creationId xmlns:a16="http://schemas.microsoft.com/office/drawing/2014/main" id="{52D504F9-EB2F-B56B-3F1D-CD5668089160}"/>
              </a:ext>
            </a:extLst>
          </p:cNvPr>
          <p:cNvSpPr txBox="1"/>
          <p:nvPr/>
        </p:nvSpPr>
        <p:spPr>
          <a:xfrm>
            <a:off x="10145339" y="6033608"/>
            <a:ext cx="5917236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3200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Diversity &amp; Inclusion Analysis</a:t>
            </a:r>
          </a:p>
        </p:txBody>
      </p:sp>
      <p:sp>
        <p:nvSpPr>
          <p:cNvPr id="76" name="TextBox 36">
            <a:extLst>
              <a:ext uri="{FF2B5EF4-FFF2-40B4-BE49-F238E27FC236}">
                <a16:creationId xmlns:a16="http://schemas.microsoft.com/office/drawing/2014/main" id="{6713A32D-59B7-57B3-FC19-8BD8F9067853}"/>
              </a:ext>
            </a:extLst>
          </p:cNvPr>
          <p:cNvSpPr txBox="1"/>
          <p:nvPr/>
        </p:nvSpPr>
        <p:spPr>
          <a:xfrm>
            <a:off x="10145339" y="7028051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Resignation Analysis</a:t>
            </a:r>
          </a:p>
        </p:txBody>
      </p:sp>
      <p:sp>
        <p:nvSpPr>
          <p:cNvPr id="77" name="TextBox 36">
            <a:extLst>
              <a:ext uri="{FF2B5EF4-FFF2-40B4-BE49-F238E27FC236}">
                <a16:creationId xmlns:a16="http://schemas.microsoft.com/office/drawing/2014/main" id="{1D487A4D-11E2-9382-8645-A284194ADF12}"/>
              </a:ext>
            </a:extLst>
          </p:cNvPr>
          <p:cNvSpPr txBox="1"/>
          <p:nvPr/>
        </p:nvSpPr>
        <p:spPr>
          <a:xfrm>
            <a:off x="10145339" y="8022496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Executive Dashboard</a:t>
            </a: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5C91711E-3E2E-4B50-70F4-676D2DF897CF}"/>
              </a:ext>
            </a:extLst>
          </p:cNvPr>
          <p:cNvSpPr txBox="1"/>
          <p:nvPr/>
        </p:nvSpPr>
        <p:spPr>
          <a:xfrm>
            <a:off x="1244599" y="1676400"/>
            <a:ext cx="7357795" cy="1017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SCOPE OF WORK</a:t>
            </a:r>
          </a:p>
        </p:txBody>
      </p:sp>
    </p:spTree>
    <p:extLst>
      <p:ext uri="{BB962C8B-B14F-4D97-AF65-F5344CB8AC3E}">
        <p14:creationId xmlns:p14="http://schemas.microsoft.com/office/powerpoint/2010/main" val="2862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7EF39-D1EF-6205-4AAE-CC1BDF3CB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43E54F0-E5B7-8088-2EF6-7BBEF3E07602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D0D1EFE-20F4-03EC-B099-4F650C0C2809}"/>
              </a:ext>
            </a:extLst>
          </p:cNvPr>
          <p:cNvSpPr/>
          <p:nvPr/>
        </p:nvSpPr>
        <p:spPr>
          <a:xfrm rot="5400000">
            <a:off x="6161452" y="5399591"/>
            <a:ext cx="6249644" cy="15624"/>
          </a:xfrm>
          <a:custGeom>
            <a:avLst/>
            <a:gdLst/>
            <a:ahLst/>
            <a:cxnLst/>
            <a:rect l="l" t="t" r="r" b="b"/>
            <a:pathLst>
              <a:path w="6249644" h="15624">
                <a:moveTo>
                  <a:pt x="0" y="0"/>
                </a:moveTo>
                <a:lnTo>
                  <a:pt x="6249644" y="0"/>
                </a:lnTo>
                <a:lnTo>
                  <a:pt x="6249644" y="15624"/>
                </a:lnTo>
                <a:lnTo>
                  <a:pt x="0" y="1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99B0768-9CCD-F92C-B7C9-54C0EE5588E3}"/>
              </a:ext>
            </a:extLst>
          </p:cNvPr>
          <p:cNvGrpSpPr/>
          <p:nvPr/>
        </p:nvGrpSpPr>
        <p:grpSpPr>
          <a:xfrm>
            <a:off x="8947598" y="1931176"/>
            <a:ext cx="659624" cy="659624"/>
            <a:chOff x="8947598" y="1931176"/>
            <a:chExt cx="659624" cy="65962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4769C27-A0DD-F382-BF88-49F467A4BD68}"/>
                </a:ext>
              </a:extLst>
            </p:cNvPr>
            <p:cNvSpPr/>
            <p:nvPr/>
          </p:nvSpPr>
          <p:spPr>
            <a:xfrm>
              <a:off x="8947598" y="19311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8904884-4FDC-E2CB-3871-9F8C46E0F17A}"/>
                </a:ext>
              </a:extLst>
            </p:cNvPr>
            <p:cNvSpPr/>
            <p:nvPr/>
          </p:nvSpPr>
          <p:spPr>
            <a:xfrm>
              <a:off x="9032056" y="19852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BA400AE-7EFB-3067-8799-7CC4AFB76513}"/>
                </a:ext>
              </a:extLst>
            </p:cNvPr>
            <p:cNvSpPr txBox="1"/>
            <p:nvPr/>
          </p:nvSpPr>
          <p:spPr>
            <a:xfrm>
              <a:off x="9078060" y="19967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7C03DA7-66E5-1460-A0B2-DBE36D6FAB91}"/>
              </a:ext>
            </a:extLst>
          </p:cNvPr>
          <p:cNvGrpSpPr/>
          <p:nvPr/>
        </p:nvGrpSpPr>
        <p:grpSpPr>
          <a:xfrm>
            <a:off x="8947598" y="2925619"/>
            <a:ext cx="659624" cy="659624"/>
            <a:chOff x="8947598" y="3645676"/>
            <a:chExt cx="659624" cy="65962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531607C-8083-F68C-0292-B3C083BBF176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F3BE064-0FC5-00F7-D1FB-D7D57A917F9B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67A126F-697B-2F91-C13D-A88C82514F94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FA87DBA-9D18-0D84-D717-BC629DA72573}"/>
              </a:ext>
            </a:extLst>
          </p:cNvPr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057DA53-F212-7D4D-F6B9-397D61979E54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0105F0F-DD61-BA59-E350-DDCD567368FA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0466B79E-FB35-9494-32DE-20F3BE0A3705}"/>
              </a:ext>
            </a:extLst>
          </p:cNvPr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DA0B52F3-678E-8867-16C0-50B3F7BE46E7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62D7F01B-9063-9EB9-98CF-F8D128DD98C8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599D6921-61BE-7060-4DB8-96D1AE6C29A5}"/>
              </a:ext>
            </a:extLst>
          </p:cNvPr>
          <p:cNvGrpSpPr/>
          <p:nvPr/>
        </p:nvGrpSpPr>
        <p:grpSpPr>
          <a:xfrm>
            <a:off x="-673113" y="9251081"/>
            <a:ext cx="8799130" cy="2446670"/>
            <a:chOff x="0" y="0"/>
            <a:chExt cx="2023648" cy="56269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92625F9A-456F-43DD-3DFC-ED47EC143E96}"/>
                </a:ext>
              </a:extLst>
            </p:cNvPr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B0A08FEE-C0BE-D38B-3214-5A27197B41E6}"/>
                </a:ext>
              </a:extLst>
            </p:cNvPr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1004034B-269F-B67A-72B3-C47EF69853F5}"/>
              </a:ext>
            </a:extLst>
          </p:cNvPr>
          <p:cNvGrpSpPr/>
          <p:nvPr/>
        </p:nvGrpSpPr>
        <p:grpSpPr>
          <a:xfrm>
            <a:off x="-673113" y="8675100"/>
            <a:ext cx="2673102" cy="1151961"/>
            <a:chOff x="0" y="0"/>
            <a:chExt cx="1482931" cy="639062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A14AA11A-3727-16E9-87B9-AD78870D23C3}"/>
                </a:ext>
              </a:extLst>
            </p:cNvPr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AFB9F0B9-054E-79EE-F268-BDB40639854C}"/>
                </a:ext>
              </a:extLst>
            </p:cNvPr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5" name="TextBox 35">
            <a:extLst>
              <a:ext uri="{FF2B5EF4-FFF2-40B4-BE49-F238E27FC236}">
                <a16:creationId xmlns:a16="http://schemas.microsoft.com/office/drawing/2014/main" id="{FA8227B4-08FA-6DC4-7B8E-3A2DC1E3229E}"/>
              </a:ext>
            </a:extLst>
          </p:cNvPr>
          <p:cNvSpPr txBox="1"/>
          <p:nvPr/>
        </p:nvSpPr>
        <p:spPr>
          <a:xfrm>
            <a:off x="1388745" y="2890908"/>
            <a:ext cx="5909311" cy="283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Calculate turnover rates by department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Analyze exit interview data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Study retention patterns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Review career progression paths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Assess workplace satisfaction scores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Evaluate resignation costs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69B52955-2B98-B496-C15F-50CE9DA76C67}"/>
              </a:ext>
            </a:extLst>
          </p:cNvPr>
          <p:cNvSpPr txBox="1"/>
          <p:nvPr/>
        </p:nvSpPr>
        <p:spPr>
          <a:xfrm>
            <a:off x="10145339" y="2055836"/>
            <a:ext cx="4583488" cy="41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Salary</a:t>
            </a:r>
            <a:r>
              <a: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Analysis</a:t>
            </a:r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409BDCC7-CC7A-EB09-6D75-0283D184328B}"/>
              </a:ext>
            </a:extLst>
          </p:cNvPr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18E61E8F-24A8-D326-90DA-2EAB54248A36}"/>
              </a:ext>
            </a:extLst>
          </p:cNvPr>
          <p:cNvSpPr/>
          <p:nvPr/>
        </p:nvSpPr>
        <p:spPr>
          <a:xfrm>
            <a:off x="-936887" y="178564"/>
            <a:ext cx="1336551" cy="905513"/>
          </a:xfrm>
          <a:custGeom>
            <a:avLst/>
            <a:gdLst/>
            <a:ahLst/>
            <a:cxnLst/>
            <a:rect l="l" t="t" r="r" b="b"/>
            <a:pathLst>
              <a:path w="1336551" h="905513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C057DAA7-7BB2-BB45-399D-99B47C73AA35}"/>
              </a:ext>
            </a:extLst>
          </p:cNvPr>
          <p:cNvSpPr/>
          <p:nvPr/>
        </p:nvSpPr>
        <p:spPr>
          <a:xfrm>
            <a:off x="17083802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ED346F22-0F63-F240-6168-03E0A39580F9}"/>
              </a:ext>
            </a:extLst>
          </p:cNvPr>
          <p:cNvSpPr/>
          <p:nvPr/>
        </p:nvSpPr>
        <p:spPr>
          <a:xfrm>
            <a:off x="17942798" y="-341999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4A726F37-0961-69A0-C20F-0963E055DB0D}"/>
              </a:ext>
            </a:extLst>
          </p:cNvPr>
          <p:cNvSpPr/>
          <p:nvPr/>
        </p:nvSpPr>
        <p:spPr>
          <a:xfrm>
            <a:off x="10145339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0963A469-EBD8-4EDB-F849-2DCD47468DC7}"/>
              </a:ext>
            </a:extLst>
          </p:cNvPr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B3444A-C692-C6EA-8444-5E1BD0D59464}"/>
              </a:ext>
            </a:extLst>
          </p:cNvPr>
          <p:cNvGrpSpPr/>
          <p:nvPr/>
        </p:nvGrpSpPr>
        <p:grpSpPr>
          <a:xfrm>
            <a:off x="8947598" y="3920062"/>
            <a:ext cx="659624" cy="659624"/>
            <a:chOff x="8947598" y="3645676"/>
            <a:chExt cx="659624" cy="659624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AA656639-3C06-9D98-9BD6-CC4DFCBD4986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4056A9B1-07C4-7006-DB43-FFC3D010C490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2397A52C-1A59-A809-2759-88C8FCD24A14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F79147B-2F3F-ADB9-5D2E-6DD59E43E6DC}"/>
              </a:ext>
            </a:extLst>
          </p:cNvPr>
          <p:cNvGrpSpPr/>
          <p:nvPr/>
        </p:nvGrpSpPr>
        <p:grpSpPr>
          <a:xfrm>
            <a:off x="8947598" y="4914505"/>
            <a:ext cx="659624" cy="659624"/>
            <a:chOff x="8947598" y="3645676"/>
            <a:chExt cx="659624" cy="659624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9A171DE9-C913-E75A-F8C3-42E8ABDA009B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F9B13796-C370-E501-ECCF-236EEFA59731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A82327E7-5DB8-4F60-A3D5-5034BB5C307D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9F98F34-86F4-BDE7-D413-6D1BA2FEFB60}"/>
              </a:ext>
            </a:extLst>
          </p:cNvPr>
          <p:cNvGrpSpPr/>
          <p:nvPr/>
        </p:nvGrpSpPr>
        <p:grpSpPr>
          <a:xfrm>
            <a:off x="8947598" y="5908948"/>
            <a:ext cx="659624" cy="659624"/>
            <a:chOff x="8947598" y="3645676"/>
            <a:chExt cx="659624" cy="659624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424BAC31-3DA1-1AA0-9339-178FC9224F89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4A34FBE4-BBDD-9DBD-B715-AECF3729B483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13">
              <a:extLst>
                <a:ext uri="{FF2B5EF4-FFF2-40B4-BE49-F238E27FC236}">
                  <a16:creationId xmlns:a16="http://schemas.microsoft.com/office/drawing/2014/main" id="{00A7629F-8002-16AD-06AE-0EED8EA3716C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24FF0CC-3367-2990-E1F9-982C55CD42BF}"/>
              </a:ext>
            </a:extLst>
          </p:cNvPr>
          <p:cNvGrpSpPr/>
          <p:nvPr/>
        </p:nvGrpSpPr>
        <p:grpSpPr>
          <a:xfrm>
            <a:off x="8947598" y="6903391"/>
            <a:ext cx="659624" cy="659624"/>
            <a:chOff x="8947598" y="3645676"/>
            <a:chExt cx="659624" cy="659624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0CE344F-59FC-F4C8-2406-4E67F37C9C6E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FC34335-1F62-67AF-E734-22873B919307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13">
              <a:extLst>
                <a:ext uri="{FF2B5EF4-FFF2-40B4-BE49-F238E27FC236}">
                  <a16:creationId xmlns:a16="http://schemas.microsoft.com/office/drawing/2014/main" id="{882B248E-9109-AD10-CF36-F9F12A3970EF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B90BA8-F9EE-66FF-F3AA-C1068BEB57F6}"/>
              </a:ext>
            </a:extLst>
          </p:cNvPr>
          <p:cNvGrpSpPr/>
          <p:nvPr/>
        </p:nvGrpSpPr>
        <p:grpSpPr>
          <a:xfrm>
            <a:off x="8947598" y="7897836"/>
            <a:ext cx="659624" cy="659624"/>
            <a:chOff x="8947598" y="3645676"/>
            <a:chExt cx="659624" cy="659624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2B751B7B-A46E-CEBC-AB18-8216C90694B6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DE65B8E5-613E-5FEB-7659-C9E76E964C1B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871B0463-C51E-0C84-8B0E-BC826B6C0044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sp>
        <p:nvSpPr>
          <p:cNvPr id="72" name="TextBox 36">
            <a:extLst>
              <a:ext uri="{FF2B5EF4-FFF2-40B4-BE49-F238E27FC236}">
                <a16:creationId xmlns:a16="http://schemas.microsoft.com/office/drawing/2014/main" id="{B92AAEFC-588E-6975-5B15-CD490594F626}"/>
              </a:ext>
            </a:extLst>
          </p:cNvPr>
          <p:cNvSpPr txBox="1"/>
          <p:nvPr/>
        </p:nvSpPr>
        <p:spPr>
          <a:xfrm>
            <a:off x="10145339" y="3050279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2499" b="1">
                <a:solidFill>
                  <a:schemeClr val="bg1">
                    <a:lumMod val="65000"/>
                  </a:schemeClr>
                </a:solidFill>
                <a:latin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Leave Analysis </a:t>
            </a:r>
          </a:p>
        </p:txBody>
      </p:sp>
      <p:sp>
        <p:nvSpPr>
          <p:cNvPr id="73" name="TextBox 36">
            <a:extLst>
              <a:ext uri="{FF2B5EF4-FFF2-40B4-BE49-F238E27FC236}">
                <a16:creationId xmlns:a16="http://schemas.microsoft.com/office/drawing/2014/main" id="{F010557E-DB28-5770-791A-623603D53DC7}"/>
              </a:ext>
            </a:extLst>
          </p:cNvPr>
          <p:cNvSpPr txBox="1"/>
          <p:nvPr/>
        </p:nvSpPr>
        <p:spPr>
          <a:xfrm>
            <a:off x="10145339" y="4044722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2499" b="1">
                <a:solidFill>
                  <a:schemeClr val="bg1">
                    <a:lumMod val="65000"/>
                  </a:schemeClr>
                </a:solidFill>
                <a:latin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Performance Analysis</a:t>
            </a:r>
          </a:p>
        </p:txBody>
      </p:sp>
      <p:sp>
        <p:nvSpPr>
          <p:cNvPr id="74" name="TextBox 36">
            <a:extLst>
              <a:ext uri="{FF2B5EF4-FFF2-40B4-BE49-F238E27FC236}">
                <a16:creationId xmlns:a16="http://schemas.microsoft.com/office/drawing/2014/main" id="{01072527-FB4E-B308-AF58-1B5E48FBD203}"/>
              </a:ext>
            </a:extLst>
          </p:cNvPr>
          <p:cNvSpPr txBox="1"/>
          <p:nvPr/>
        </p:nvSpPr>
        <p:spPr>
          <a:xfrm>
            <a:off x="10145339" y="5039165"/>
            <a:ext cx="458348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3200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</a:defRPr>
            </a:lvl1pPr>
          </a:lstStyle>
          <a:p>
            <a:r>
              <a:rPr lang="en-US" sz="2499" dirty="0">
                <a:solidFill>
                  <a:schemeClr val="bg1">
                    <a:lumMod val="65000"/>
                  </a:schemeClr>
                </a:solidFill>
                <a:sym typeface="Public Sans Bold"/>
              </a:rPr>
              <a:t>Training</a:t>
            </a:r>
            <a:r>
              <a:rPr lang="en-US" dirty="0">
                <a:sym typeface="Public Sans Bold"/>
              </a:rPr>
              <a:t> </a:t>
            </a:r>
            <a:r>
              <a:rPr lang="en-US" sz="2499" dirty="0">
                <a:solidFill>
                  <a:schemeClr val="bg1">
                    <a:lumMod val="65000"/>
                  </a:schemeClr>
                </a:solidFill>
                <a:sym typeface="Public Sans Bold"/>
              </a:rPr>
              <a:t>Analysis</a:t>
            </a:r>
          </a:p>
        </p:txBody>
      </p:sp>
      <p:sp>
        <p:nvSpPr>
          <p:cNvPr id="75" name="TextBox 36">
            <a:extLst>
              <a:ext uri="{FF2B5EF4-FFF2-40B4-BE49-F238E27FC236}">
                <a16:creationId xmlns:a16="http://schemas.microsoft.com/office/drawing/2014/main" id="{B4B6FFBA-8BF8-A268-4DC6-98E8B7C2CBD2}"/>
              </a:ext>
            </a:extLst>
          </p:cNvPr>
          <p:cNvSpPr txBox="1"/>
          <p:nvPr/>
        </p:nvSpPr>
        <p:spPr>
          <a:xfrm>
            <a:off x="10145339" y="6033608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Diversity &amp; Inclusion Analysis</a:t>
            </a:r>
          </a:p>
        </p:txBody>
      </p:sp>
      <p:sp>
        <p:nvSpPr>
          <p:cNvPr id="76" name="TextBox 36">
            <a:extLst>
              <a:ext uri="{FF2B5EF4-FFF2-40B4-BE49-F238E27FC236}">
                <a16:creationId xmlns:a16="http://schemas.microsoft.com/office/drawing/2014/main" id="{234E9722-5440-9202-73BB-9C1B624B6391}"/>
              </a:ext>
            </a:extLst>
          </p:cNvPr>
          <p:cNvSpPr txBox="1"/>
          <p:nvPr/>
        </p:nvSpPr>
        <p:spPr>
          <a:xfrm>
            <a:off x="10145339" y="7028051"/>
            <a:ext cx="4583488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3200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Resignation Analysis</a:t>
            </a:r>
          </a:p>
        </p:txBody>
      </p:sp>
      <p:sp>
        <p:nvSpPr>
          <p:cNvPr id="77" name="TextBox 36">
            <a:extLst>
              <a:ext uri="{FF2B5EF4-FFF2-40B4-BE49-F238E27FC236}">
                <a16:creationId xmlns:a16="http://schemas.microsoft.com/office/drawing/2014/main" id="{8699D79B-0F83-86A2-8EAF-1809E933365B}"/>
              </a:ext>
            </a:extLst>
          </p:cNvPr>
          <p:cNvSpPr txBox="1"/>
          <p:nvPr/>
        </p:nvSpPr>
        <p:spPr>
          <a:xfrm>
            <a:off x="10145339" y="8022496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Executive Dashboard</a:t>
            </a: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86905C2B-E0D6-3E1A-4651-67272C13BA8B}"/>
              </a:ext>
            </a:extLst>
          </p:cNvPr>
          <p:cNvSpPr txBox="1"/>
          <p:nvPr/>
        </p:nvSpPr>
        <p:spPr>
          <a:xfrm>
            <a:off x="1244599" y="1676400"/>
            <a:ext cx="7357795" cy="1017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SCOPE OF WORK</a:t>
            </a:r>
          </a:p>
        </p:txBody>
      </p:sp>
    </p:spTree>
    <p:extLst>
      <p:ext uri="{BB962C8B-B14F-4D97-AF65-F5344CB8AC3E}">
        <p14:creationId xmlns:p14="http://schemas.microsoft.com/office/powerpoint/2010/main" val="2629393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5548D-C5FA-768B-78C2-DCE9012D8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61A4DE1-F835-ADEE-2CD7-776FEE7ED026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10BBBAD-09D5-93FB-48C0-BB451AB7A8AF}"/>
              </a:ext>
            </a:extLst>
          </p:cNvPr>
          <p:cNvSpPr/>
          <p:nvPr/>
        </p:nvSpPr>
        <p:spPr>
          <a:xfrm rot="5400000">
            <a:off x="6161452" y="5399591"/>
            <a:ext cx="6249644" cy="15624"/>
          </a:xfrm>
          <a:custGeom>
            <a:avLst/>
            <a:gdLst/>
            <a:ahLst/>
            <a:cxnLst/>
            <a:rect l="l" t="t" r="r" b="b"/>
            <a:pathLst>
              <a:path w="6249644" h="15624">
                <a:moveTo>
                  <a:pt x="0" y="0"/>
                </a:moveTo>
                <a:lnTo>
                  <a:pt x="6249644" y="0"/>
                </a:lnTo>
                <a:lnTo>
                  <a:pt x="6249644" y="15624"/>
                </a:lnTo>
                <a:lnTo>
                  <a:pt x="0" y="1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66B44F6-F24F-0155-6034-0CE937AABCAF}"/>
              </a:ext>
            </a:extLst>
          </p:cNvPr>
          <p:cNvGrpSpPr/>
          <p:nvPr/>
        </p:nvGrpSpPr>
        <p:grpSpPr>
          <a:xfrm>
            <a:off x="8947598" y="1931176"/>
            <a:ext cx="659624" cy="659624"/>
            <a:chOff x="8947598" y="1931176"/>
            <a:chExt cx="659624" cy="65962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8E9E894-A06A-805B-327B-D6E280EDBB7B}"/>
                </a:ext>
              </a:extLst>
            </p:cNvPr>
            <p:cNvSpPr/>
            <p:nvPr/>
          </p:nvSpPr>
          <p:spPr>
            <a:xfrm>
              <a:off x="8947598" y="19311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7151BE8-E7D7-955D-DD1B-BF9FDD3AF68F}"/>
                </a:ext>
              </a:extLst>
            </p:cNvPr>
            <p:cNvSpPr/>
            <p:nvPr/>
          </p:nvSpPr>
          <p:spPr>
            <a:xfrm>
              <a:off x="9032056" y="19852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79FA119-CB81-ADB1-FC01-784CE8D53D70}"/>
                </a:ext>
              </a:extLst>
            </p:cNvPr>
            <p:cNvSpPr txBox="1"/>
            <p:nvPr/>
          </p:nvSpPr>
          <p:spPr>
            <a:xfrm>
              <a:off x="9078060" y="19967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EE7A0DD-6415-12E5-9617-4D89CD4DD0FE}"/>
              </a:ext>
            </a:extLst>
          </p:cNvPr>
          <p:cNvGrpSpPr/>
          <p:nvPr/>
        </p:nvGrpSpPr>
        <p:grpSpPr>
          <a:xfrm>
            <a:off x="8947598" y="2925619"/>
            <a:ext cx="659624" cy="659624"/>
            <a:chOff x="8947598" y="3645676"/>
            <a:chExt cx="659624" cy="65962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B3D614E-2618-5304-9CE0-F072CA04139D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73E29DE-2400-F5E9-605C-4D3D48B88EFF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7D44352-2287-467F-145D-8191CBFBBCA8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C90E13AA-4FF0-F9E1-A0DC-64E98B6A317A}"/>
              </a:ext>
            </a:extLst>
          </p:cNvPr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C0D974D-1B92-FBFF-3767-B5F52FE9192C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18FD53CA-46E6-0E1D-5702-02CF127C621A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162AAD1C-8505-F50B-1BC7-D08FAFF93D25}"/>
              </a:ext>
            </a:extLst>
          </p:cNvPr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62F2CFE7-7F2B-B2AF-02F8-20F4104BEA77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AE1A9DB8-B1D3-4354-39E2-AAB0879FC79E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E7CC663E-2CE9-D6C5-45C4-2BDDA0E76F30}"/>
              </a:ext>
            </a:extLst>
          </p:cNvPr>
          <p:cNvGrpSpPr/>
          <p:nvPr/>
        </p:nvGrpSpPr>
        <p:grpSpPr>
          <a:xfrm>
            <a:off x="-673113" y="9251081"/>
            <a:ext cx="8799130" cy="2446670"/>
            <a:chOff x="0" y="0"/>
            <a:chExt cx="2023648" cy="56269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0F518BA-BD27-1282-56F0-E7008FF381FA}"/>
                </a:ext>
              </a:extLst>
            </p:cNvPr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1337C44F-0772-ECF9-DF00-15A2A889CBBD}"/>
                </a:ext>
              </a:extLst>
            </p:cNvPr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3657C9DA-F595-5BC5-1A8A-2EBC3EABEB43}"/>
              </a:ext>
            </a:extLst>
          </p:cNvPr>
          <p:cNvGrpSpPr/>
          <p:nvPr/>
        </p:nvGrpSpPr>
        <p:grpSpPr>
          <a:xfrm>
            <a:off x="-673113" y="8675100"/>
            <a:ext cx="2673102" cy="1151961"/>
            <a:chOff x="0" y="0"/>
            <a:chExt cx="1482931" cy="639062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A1EACC7-C969-3C62-EB52-420BF8AD3B76}"/>
                </a:ext>
              </a:extLst>
            </p:cNvPr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AA4ED269-15EE-EEEC-3D1B-0C6A3FE821B2}"/>
                </a:ext>
              </a:extLst>
            </p:cNvPr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2" name="TextBox 32">
            <a:extLst>
              <a:ext uri="{FF2B5EF4-FFF2-40B4-BE49-F238E27FC236}">
                <a16:creationId xmlns:a16="http://schemas.microsoft.com/office/drawing/2014/main" id="{4E4ECA70-AE3F-E4F7-430E-A607EB0BD058}"/>
              </a:ext>
            </a:extLst>
          </p:cNvPr>
          <p:cNvSpPr txBox="1"/>
          <p:nvPr/>
        </p:nvSpPr>
        <p:spPr>
          <a:xfrm>
            <a:off x="1244599" y="1676400"/>
            <a:ext cx="7357795" cy="1017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SCOPE OF WORK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5F53DAED-4051-3AE8-D604-FE6ABB678A52}"/>
              </a:ext>
            </a:extLst>
          </p:cNvPr>
          <p:cNvSpPr txBox="1"/>
          <p:nvPr/>
        </p:nvSpPr>
        <p:spPr>
          <a:xfrm>
            <a:off x="1388745" y="2890908"/>
            <a:ext cx="5909311" cy="283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Key HR metrics overview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Department-wise analysis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Trend analysis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Cost impact assessment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Risk indicators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Strategic recommendations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1502FC2D-A226-BFBD-8985-F2718047BFCC}"/>
              </a:ext>
            </a:extLst>
          </p:cNvPr>
          <p:cNvSpPr txBox="1"/>
          <p:nvPr/>
        </p:nvSpPr>
        <p:spPr>
          <a:xfrm>
            <a:off x="10145339" y="2055836"/>
            <a:ext cx="4583488" cy="41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Salary</a:t>
            </a:r>
            <a:r>
              <a: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Analysis</a:t>
            </a:r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3E11EC91-B37D-6A32-0991-6011CBAD9E6B}"/>
              </a:ext>
            </a:extLst>
          </p:cNvPr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8B83C49C-9576-EA6E-3227-8A6A91B5ECC2}"/>
              </a:ext>
            </a:extLst>
          </p:cNvPr>
          <p:cNvSpPr/>
          <p:nvPr/>
        </p:nvSpPr>
        <p:spPr>
          <a:xfrm>
            <a:off x="-936887" y="178564"/>
            <a:ext cx="1336551" cy="905513"/>
          </a:xfrm>
          <a:custGeom>
            <a:avLst/>
            <a:gdLst/>
            <a:ahLst/>
            <a:cxnLst/>
            <a:rect l="l" t="t" r="r" b="b"/>
            <a:pathLst>
              <a:path w="1336551" h="905513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56ECFCAE-81E4-8A45-D9FC-32A97D31EBE6}"/>
              </a:ext>
            </a:extLst>
          </p:cNvPr>
          <p:cNvSpPr/>
          <p:nvPr/>
        </p:nvSpPr>
        <p:spPr>
          <a:xfrm>
            <a:off x="17083802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C2318B74-C809-8012-808B-D0D35A838A29}"/>
              </a:ext>
            </a:extLst>
          </p:cNvPr>
          <p:cNvSpPr/>
          <p:nvPr/>
        </p:nvSpPr>
        <p:spPr>
          <a:xfrm>
            <a:off x="17942798" y="-341999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D1ED4E16-ADE5-34E2-7F4A-456AB4E26B04}"/>
              </a:ext>
            </a:extLst>
          </p:cNvPr>
          <p:cNvSpPr/>
          <p:nvPr/>
        </p:nvSpPr>
        <p:spPr>
          <a:xfrm>
            <a:off x="10145339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6F0ED73E-F972-F4E1-34A0-CE150392F96B}"/>
              </a:ext>
            </a:extLst>
          </p:cNvPr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71630E9-7AAD-BBB3-2A3F-7DEC67C5A915}"/>
              </a:ext>
            </a:extLst>
          </p:cNvPr>
          <p:cNvGrpSpPr/>
          <p:nvPr/>
        </p:nvGrpSpPr>
        <p:grpSpPr>
          <a:xfrm>
            <a:off x="8947598" y="3920062"/>
            <a:ext cx="659624" cy="659624"/>
            <a:chOff x="8947598" y="3645676"/>
            <a:chExt cx="659624" cy="659624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08167E08-92EC-160E-F008-76BBC9C3B90E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29A71ED3-1760-8CD9-7E7A-BFDB3AE55BC2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BEF8F97F-5FD2-48B4-F067-1842997A1665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ECDC962-6E87-A057-4379-DBC96D925C02}"/>
              </a:ext>
            </a:extLst>
          </p:cNvPr>
          <p:cNvGrpSpPr/>
          <p:nvPr/>
        </p:nvGrpSpPr>
        <p:grpSpPr>
          <a:xfrm>
            <a:off x="8947598" y="4914505"/>
            <a:ext cx="659624" cy="659624"/>
            <a:chOff x="8947598" y="3645676"/>
            <a:chExt cx="659624" cy="659624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AD0089E0-2779-1A4D-A8E5-1F02F3A71CAC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041B9A94-CE96-4B87-BEC9-9FE59CA52798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58924EF2-1E77-862E-02D5-EC0E164D4678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2020A65-CCA2-8010-C9A3-8CC04714157F}"/>
              </a:ext>
            </a:extLst>
          </p:cNvPr>
          <p:cNvGrpSpPr/>
          <p:nvPr/>
        </p:nvGrpSpPr>
        <p:grpSpPr>
          <a:xfrm>
            <a:off x="8947598" y="5908948"/>
            <a:ext cx="659624" cy="659624"/>
            <a:chOff x="8947598" y="3645676"/>
            <a:chExt cx="659624" cy="659624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18242CEA-5F4F-7FBF-5A41-06604FE9C98F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105B3285-0F33-3367-7B93-B232106FEBFE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13">
              <a:extLst>
                <a:ext uri="{FF2B5EF4-FFF2-40B4-BE49-F238E27FC236}">
                  <a16:creationId xmlns:a16="http://schemas.microsoft.com/office/drawing/2014/main" id="{55F38575-BEA6-FA80-BEF3-2FEB057910E9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98C1BC-A5BB-AF0A-EA26-BF01A7012BCA}"/>
              </a:ext>
            </a:extLst>
          </p:cNvPr>
          <p:cNvGrpSpPr/>
          <p:nvPr/>
        </p:nvGrpSpPr>
        <p:grpSpPr>
          <a:xfrm>
            <a:off x="8947598" y="6903391"/>
            <a:ext cx="659624" cy="659624"/>
            <a:chOff x="8947598" y="3645676"/>
            <a:chExt cx="659624" cy="659624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290220C-CAB9-BC9C-C9DE-6F4AE9776615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1D846892-B741-4859-338E-5C91CCFAE02A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13">
              <a:extLst>
                <a:ext uri="{FF2B5EF4-FFF2-40B4-BE49-F238E27FC236}">
                  <a16:creationId xmlns:a16="http://schemas.microsoft.com/office/drawing/2014/main" id="{D97A2544-BD53-21AB-8DA2-6909B0C28E79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4A6BED2-21D6-4E4F-B299-8AD51450B26C}"/>
              </a:ext>
            </a:extLst>
          </p:cNvPr>
          <p:cNvGrpSpPr/>
          <p:nvPr/>
        </p:nvGrpSpPr>
        <p:grpSpPr>
          <a:xfrm>
            <a:off x="8947598" y="7897836"/>
            <a:ext cx="659624" cy="659624"/>
            <a:chOff x="8947598" y="3645676"/>
            <a:chExt cx="659624" cy="659624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3D47AEA2-3B1A-1710-CEF0-07413F2F660B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148FA070-0A58-3497-E02F-62800145ACEE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DB53FB75-720B-3F04-DA4F-23BD3DA95140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sp>
        <p:nvSpPr>
          <p:cNvPr id="72" name="TextBox 36">
            <a:extLst>
              <a:ext uri="{FF2B5EF4-FFF2-40B4-BE49-F238E27FC236}">
                <a16:creationId xmlns:a16="http://schemas.microsoft.com/office/drawing/2014/main" id="{995FD6C0-FF11-A056-88E2-E5352BFDF7A2}"/>
              </a:ext>
            </a:extLst>
          </p:cNvPr>
          <p:cNvSpPr txBox="1"/>
          <p:nvPr/>
        </p:nvSpPr>
        <p:spPr>
          <a:xfrm>
            <a:off x="10145339" y="3050279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2499" b="1">
                <a:solidFill>
                  <a:schemeClr val="bg1">
                    <a:lumMod val="65000"/>
                  </a:schemeClr>
                </a:solidFill>
                <a:latin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Leave Analysis </a:t>
            </a:r>
          </a:p>
        </p:txBody>
      </p:sp>
      <p:sp>
        <p:nvSpPr>
          <p:cNvPr id="73" name="TextBox 36">
            <a:extLst>
              <a:ext uri="{FF2B5EF4-FFF2-40B4-BE49-F238E27FC236}">
                <a16:creationId xmlns:a16="http://schemas.microsoft.com/office/drawing/2014/main" id="{18EF0893-D22B-C49A-9A27-4BFB3639006D}"/>
              </a:ext>
            </a:extLst>
          </p:cNvPr>
          <p:cNvSpPr txBox="1"/>
          <p:nvPr/>
        </p:nvSpPr>
        <p:spPr>
          <a:xfrm>
            <a:off x="10145339" y="4044722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2499" b="1">
                <a:solidFill>
                  <a:schemeClr val="bg1">
                    <a:lumMod val="65000"/>
                  </a:schemeClr>
                </a:solidFill>
                <a:latin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Performance Analysis</a:t>
            </a:r>
          </a:p>
        </p:txBody>
      </p:sp>
      <p:sp>
        <p:nvSpPr>
          <p:cNvPr id="74" name="TextBox 36">
            <a:extLst>
              <a:ext uri="{FF2B5EF4-FFF2-40B4-BE49-F238E27FC236}">
                <a16:creationId xmlns:a16="http://schemas.microsoft.com/office/drawing/2014/main" id="{DCAAA8A7-AF23-2C5C-F17E-50D577BEF455}"/>
              </a:ext>
            </a:extLst>
          </p:cNvPr>
          <p:cNvSpPr txBox="1"/>
          <p:nvPr/>
        </p:nvSpPr>
        <p:spPr>
          <a:xfrm>
            <a:off x="10145339" y="5039165"/>
            <a:ext cx="458348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3200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</a:defRPr>
            </a:lvl1pPr>
          </a:lstStyle>
          <a:p>
            <a:r>
              <a:rPr lang="en-US" sz="2499" dirty="0">
                <a:solidFill>
                  <a:schemeClr val="bg1">
                    <a:lumMod val="65000"/>
                  </a:schemeClr>
                </a:solidFill>
                <a:sym typeface="Public Sans Bold"/>
              </a:rPr>
              <a:t>Training</a:t>
            </a:r>
            <a:r>
              <a:rPr lang="en-US" dirty="0">
                <a:sym typeface="Public Sans Bold"/>
              </a:rPr>
              <a:t> </a:t>
            </a:r>
            <a:r>
              <a:rPr lang="en-US" sz="2499" dirty="0">
                <a:solidFill>
                  <a:schemeClr val="bg1">
                    <a:lumMod val="65000"/>
                  </a:schemeClr>
                </a:solidFill>
                <a:sym typeface="Public Sans Bold"/>
              </a:rPr>
              <a:t>Analysis</a:t>
            </a:r>
          </a:p>
        </p:txBody>
      </p:sp>
      <p:sp>
        <p:nvSpPr>
          <p:cNvPr id="75" name="TextBox 36">
            <a:extLst>
              <a:ext uri="{FF2B5EF4-FFF2-40B4-BE49-F238E27FC236}">
                <a16:creationId xmlns:a16="http://schemas.microsoft.com/office/drawing/2014/main" id="{E42450C1-5F99-32A5-1BFD-142C40B11908}"/>
              </a:ext>
            </a:extLst>
          </p:cNvPr>
          <p:cNvSpPr txBox="1"/>
          <p:nvPr/>
        </p:nvSpPr>
        <p:spPr>
          <a:xfrm>
            <a:off x="10145339" y="6033608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Diversity &amp; Inclusion Analysis</a:t>
            </a:r>
          </a:p>
        </p:txBody>
      </p:sp>
      <p:sp>
        <p:nvSpPr>
          <p:cNvPr id="76" name="TextBox 36">
            <a:extLst>
              <a:ext uri="{FF2B5EF4-FFF2-40B4-BE49-F238E27FC236}">
                <a16:creationId xmlns:a16="http://schemas.microsoft.com/office/drawing/2014/main" id="{D84F8FF9-61FB-E1A3-8DCC-60798A856F8D}"/>
              </a:ext>
            </a:extLst>
          </p:cNvPr>
          <p:cNvSpPr txBox="1"/>
          <p:nvPr/>
        </p:nvSpPr>
        <p:spPr>
          <a:xfrm>
            <a:off x="10145339" y="7028051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2499" b="1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Resignation Analysis</a:t>
            </a:r>
          </a:p>
        </p:txBody>
      </p:sp>
      <p:sp>
        <p:nvSpPr>
          <p:cNvPr id="77" name="TextBox 36">
            <a:extLst>
              <a:ext uri="{FF2B5EF4-FFF2-40B4-BE49-F238E27FC236}">
                <a16:creationId xmlns:a16="http://schemas.microsoft.com/office/drawing/2014/main" id="{A0BCAA08-4106-892A-3F5A-BA524ED01F14}"/>
              </a:ext>
            </a:extLst>
          </p:cNvPr>
          <p:cNvSpPr txBox="1"/>
          <p:nvPr/>
        </p:nvSpPr>
        <p:spPr>
          <a:xfrm>
            <a:off x="10145339" y="8022496"/>
            <a:ext cx="4583488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3200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Executive Dashboard</a:t>
            </a:r>
          </a:p>
        </p:txBody>
      </p:sp>
    </p:spTree>
    <p:extLst>
      <p:ext uri="{BB962C8B-B14F-4D97-AF65-F5344CB8AC3E}">
        <p14:creationId xmlns:p14="http://schemas.microsoft.com/office/powerpoint/2010/main" val="1345391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>
            <a:off x="-1431463" y="9251081"/>
            <a:ext cx="6079663" cy="2446670"/>
            <a:chOff x="0" y="0"/>
            <a:chExt cx="1398218" cy="56269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398218" cy="562692"/>
            </a:xfrm>
            <a:custGeom>
              <a:avLst/>
              <a:gdLst/>
              <a:ahLst/>
              <a:cxnLst/>
              <a:rect l="l" t="t" r="r" b="b"/>
              <a:pathLst>
                <a:path w="1398218" h="562692">
                  <a:moveTo>
                    <a:pt x="1398218" y="281346"/>
                  </a:moveTo>
                  <a:lnTo>
                    <a:pt x="119501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195018" y="0"/>
                  </a:lnTo>
                  <a:lnTo>
                    <a:pt x="1398218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14300" y="-57150"/>
              <a:ext cx="116961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44600" y="9762097"/>
            <a:ext cx="16014700" cy="1198000"/>
            <a:chOff x="0" y="0"/>
            <a:chExt cx="8542899" cy="63906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542899" cy="639062"/>
            </a:xfrm>
            <a:custGeom>
              <a:avLst/>
              <a:gdLst/>
              <a:ahLst/>
              <a:cxnLst/>
              <a:rect l="l" t="t" r="r" b="b"/>
              <a:pathLst>
                <a:path w="8542899" h="639062">
                  <a:moveTo>
                    <a:pt x="8542899" y="319531"/>
                  </a:moveTo>
                  <a:lnTo>
                    <a:pt x="8339699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8339699" y="0"/>
                  </a:lnTo>
                  <a:lnTo>
                    <a:pt x="8542899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14300" y="-57150"/>
              <a:ext cx="8314299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 rot="5400000">
            <a:off x="-1086039" y="-347164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1" name="Group 41"/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>
            <a:off x="16990631" y="-165448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5"/>
                </a:lnTo>
                <a:lnTo>
                  <a:pt x="0" y="27385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/>
          <p:cNvSpPr/>
          <p:nvPr/>
        </p:nvSpPr>
        <p:spPr>
          <a:xfrm>
            <a:off x="17597510" y="-464532"/>
            <a:ext cx="1196074" cy="1037594"/>
          </a:xfrm>
          <a:custGeom>
            <a:avLst/>
            <a:gdLst/>
            <a:ahLst/>
            <a:cxnLst/>
            <a:rect l="l" t="t" r="r" b="b"/>
            <a:pathLst>
              <a:path w="1196074" h="1037594">
                <a:moveTo>
                  <a:pt x="0" y="0"/>
                </a:moveTo>
                <a:lnTo>
                  <a:pt x="1196075" y="0"/>
                </a:lnTo>
                <a:lnTo>
                  <a:pt x="1196075" y="1037594"/>
                </a:lnTo>
                <a:lnTo>
                  <a:pt x="0" y="10375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/>
          <p:cNvSpPr/>
          <p:nvPr/>
        </p:nvSpPr>
        <p:spPr>
          <a:xfrm>
            <a:off x="14871582" y="10072240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TextBox 54"/>
          <p:cNvSpPr txBox="1"/>
          <p:nvPr/>
        </p:nvSpPr>
        <p:spPr>
          <a:xfrm>
            <a:off x="5579881" y="5280342"/>
            <a:ext cx="32575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2022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44600" y="1152502"/>
            <a:ext cx="8400322" cy="101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PROJECT TIMELINE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570219" y="6824074"/>
            <a:ext cx="3111500" cy="32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endParaRPr lang="en-US" sz="20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" name="TextBox 71"/>
          <p:cNvSpPr txBox="1"/>
          <p:nvPr/>
        </p:nvSpPr>
        <p:spPr>
          <a:xfrm>
            <a:off x="9593081" y="5280342"/>
            <a:ext cx="32575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2023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3606281" y="5280342"/>
            <a:ext cx="29527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2024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5E33342-538C-57C9-CAB1-5785F074155C}"/>
              </a:ext>
            </a:extLst>
          </p:cNvPr>
          <p:cNvGrpSpPr/>
          <p:nvPr/>
        </p:nvGrpSpPr>
        <p:grpSpPr>
          <a:xfrm>
            <a:off x="5289756" y="2485078"/>
            <a:ext cx="3583169" cy="6347641"/>
            <a:chOff x="5367592" y="2839062"/>
            <a:chExt cx="3583169" cy="6347641"/>
          </a:xfrm>
        </p:grpSpPr>
        <p:sp>
          <p:nvSpPr>
            <p:cNvPr id="7" name="Freeform 7"/>
            <p:cNvSpPr/>
            <p:nvPr/>
          </p:nvSpPr>
          <p:spPr>
            <a:xfrm>
              <a:off x="6092668" y="2839062"/>
              <a:ext cx="2133017" cy="2315350"/>
            </a:xfrm>
            <a:custGeom>
              <a:avLst/>
              <a:gdLst/>
              <a:ahLst/>
              <a:cxnLst/>
              <a:rect l="l" t="t" r="r" b="b"/>
              <a:pathLst>
                <a:path w="2133017" h="2315350">
                  <a:moveTo>
                    <a:pt x="0" y="0"/>
                  </a:moveTo>
                  <a:lnTo>
                    <a:pt x="2133017" y="0"/>
                  </a:lnTo>
                  <a:lnTo>
                    <a:pt x="2133017" y="2315350"/>
                  </a:lnTo>
                  <a:lnTo>
                    <a:pt x="0" y="2315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97B0727-C40B-242C-0C7E-C3868A9908FF}"/>
                </a:ext>
              </a:extLst>
            </p:cNvPr>
            <p:cNvGrpSpPr/>
            <p:nvPr/>
          </p:nvGrpSpPr>
          <p:grpSpPr>
            <a:xfrm>
              <a:off x="5367592" y="3031048"/>
              <a:ext cx="3583169" cy="6155655"/>
              <a:chOff x="5367592" y="3031048"/>
              <a:chExt cx="3583169" cy="6155655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5C4C4882-D72A-7EE9-7CEC-5437DE7C5480}"/>
                  </a:ext>
                </a:extLst>
              </p:cNvPr>
              <p:cNvGrpSpPr/>
              <p:nvPr/>
            </p:nvGrpSpPr>
            <p:grpSpPr>
              <a:xfrm>
                <a:off x="5530401" y="3031048"/>
                <a:ext cx="3257550" cy="2964085"/>
                <a:chOff x="5506855" y="3031048"/>
                <a:chExt cx="3257550" cy="2964085"/>
              </a:xfrm>
            </p:grpSpPr>
            <p:grpSp>
              <p:nvGrpSpPr>
                <p:cNvPr id="8" name="Group 8"/>
                <p:cNvGrpSpPr/>
                <p:nvPr/>
              </p:nvGrpSpPr>
              <p:grpSpPr>
                <a:xfrm rot="-5400000">
                  <a:off x="6169941" y="3166848"/>
                  <a:ext cx="1931378" cy="1659778"/>
                  <a:chOff x="0" y="0"/>
                  <a:chExt cx="812800" cy="698500"/>
                </a:xfrm>
              </p:grpSpPr>
              <p:sp>
                <p:nvSpPr>
                  <p:cNvPr id="9" name="Freeform 9"/>
                  <p:cNvSpPr/>
                  <p:nvPr/>
                </p:nvSpPr>
                <p:spPr>
                  <a:xfrm>
                    <a:off x="0" y="0"/>
                    <a:ext cx="812800" cy="69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698500">
                        <a:moveTo>
                          <a:pt x="812800" y="349250"/>
                        </a:moveTo>
                        <a:lnTo>
                          <a:pt x="609600" y="698500"/>
                        </a:lnTo>
                        <a:lnTo>
                          <a:pt x="203200" y="698500"/>
                        </a:lnTo>
                        <a:lnTo>
                          <a:pt x="0" y="349250"/>
                        </a:lnTo>
                        <a:lnTo>
                          <a:pt x="203200" y="0"/>
                        </a:lnTo>
                        <a:lnTo>
                          <a:pt x="609600" y="0"/>
                        </a:lnTo>
                        <a:lnTo>
                          <a:pt x="812800" y="34925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4AAD">
                          <a:alpha val="100000"/>
                        </a:srgbClr>
                      </a:gs>
                      <a:gs pos="100000">
                        <a:srgbClr val="CB6CE6">
                          <a:alpha val="100000"/>
                        </a:srgbClr>
                      </a:gs>
                    </a:gsLst>
                    <a:lin ang="0"/>
                  </a:gradFill>
                  <a:ln w="57150" cap="sq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" name="TextBox 10"/>
                  <p:cNvSpPr txBox="1"/>
                  <p:nvPr/>
                </p:nvSpPr>
                <p:spPr>
                  <a:xfrm>
                    <a:off x="114300" y="-57150"/>
                    <a:ext cx="584200" cy="75565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49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77" name="Group 29">
                  <a:extLst>
                    <a:ext uri="{FF2B5EF4-FFF2-40B4-BE49-F238E27FC236}">
                      <a16:creationId xmlns:a16="http://schemas.microsoft.com/office/drawing/2014/main" id="{6E2CB100-0333-A0CB-DD6F-48D3946DBB65}"/>
                    </a:ext>
                  </a:extLst>
                </p:cNvPr>
                <p:cNvGrpSpPr/>
                <p:nvPr/>
              </p:nvGrpSpPr>
              <p:grpSpPr>
                <a:xfrm>
                  <a:off x="5506855" y="4962426"/>
                  <a:ext cx="3257550" cy="1032707"/>
                  <a:chOff x="0" y="0"/>
                  <a:chExt cx="4343400" cy="1376942"/>
                </a:xfrm>
              </p:grpSpPr>
              <p:sp>
                <p:nvSpPr>
                  <p:cNvPr id="78" name="Freeform 30">
                    <a:extLst>
                      <a:ext uri="{FF2B5EF4-FFF2-40B4-BE49-F238E27FC236}">
                        <a16:creationId xmlns:a16="http://schemas.microsoft.com/office/drawing/2014/main" id="{CBA7EA3F-35E5-B345-8628-4216B366399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009200" y="42743"/>
                    <a:ext cx="1376942" cy="1291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6942" h="1291457">
                        <a:moveTo>
                          <a:pt x="0" y="0"/>
                        </a:moveTo>
                        <a:lnTo>
                          <a:pt x="1376943" y="0"/>
                        </a:lnTo>
                        <a:lnTo>
                          <a:pt x="1376943" y="1291457"/>
                        </a:lnTo>
                        <a:lnTo>
                          <a:pt x="0" y="129145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blipFill>
                    <a:blip r:embed="rId13">
                      <a:extLs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79" name="Group 31">
                    <a:extLst>
                      <a:ext uri="{FF2B5EF4-FFF2-40B4-BE49-F238E27FC236}">
                        <a16:creationId xmlns:a16="http://schemas.microsoft.com/office/drawing/2014/main" id="{D622BBF9-B87B-23EA-8E14-077ADD97305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55982"/>
                    <a:ext cx="4045831" cy="864979"/>
                    <a:chOff x="0" y="0"/>
                    <a:chExt cx="1900885" cy="406400"/>
                  </a:xfrm>
                </p:grpSpPr>
                <p:sp>
                  <p:nvSpPr>
                    <p:cNvPr id="80" name="Freeform 32">
                      <a:extLst>
                        <a:ext uri="{FF2B5EF4-FFF2-40B4-BE49-F238E27FC236}">
                          <a16:creationId xmlns:a16="http://schemas.microsoft.com/office/drawing/2014/main" id="{E38A6F18-F8E8-8AF1-1232-0CF92D4BAA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900885" cy="406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0885" h="406400">
                          <a:moveTo>
                            <a:pt x="0" y="0"/>
                          </a:moveTo>
                          <a:lnTo>
                            <a:pt x="1697685" y="0"/>
                          </a:lnTo>
                          <a:lnTo>
                            <a:pt x="1900885" y="203200"/>
                          </a:lnTo>
                          <a:lnTo>
                            <a:pt x="1697685" y="406400"/>
                          </a:lnTo>
                          <a:lnTo>
                            <a:pt x="0" y="406400"/>
                          </a:lnTo>
                          <a:lnTo>
                            <a:pt x="203200" y="2032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4AAD">
                            <a:alpha val="100000"/>
                          </a:srgbClr>
                        </a:gs>
                        <a:gs pos="100000">
                          <a:srgbClr val="CB6CE6">
                            <a:alpha val="100000"/>
                          </a:srgbClr>
                        </a:gs>
                      </a:gsLst>
                      <a:lin ang="0"/>
                    </a:gradFill>
                  </p:spPr>
                  <p:txBody>
                    <a:bodyPr anchor="ctr"/>
                    <a:lstStyle/>
                    <a:p>
                      <a:pPr algn="ctr"/>
                      <a:r>
                        <a:rPr lang="en-US" sz="2600" b="1" i="0" dirty="0">
                          <a:solidFill>
                            <a:schemeClr val="bg1"/>
                          </a:solidFill>
                          <a:effectLst/>
                          <a:latin typeface="Public Sans" panose="020B0604020202020204" charset="0"/>
                        </a:rPr>
                        <a:t>Nov 16 - Nov 25</a:t>
                      </a:r>
                    </a:p>
                  </p:txBody>
                </p:sp>
                <p:sp>
                  <p:nvSpPr>
                    <p:cNvPr id="81" name="TextBox 33">
                      <a:extLst>
                        <a:ext uri="{FF2B5EF4-FFF2-40B4-BE49-F238E27FC236}">
                          <a16:creationId xmlns:a16="http://schemas.microsoft.com/office/drawing/2014/main" id="{5659E87F-B35D-8406-56B7-2B665C83D3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7800" y="-57150"/>
                      <a:ext cx="1646885" cy="463550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3499"/>
                        </a:lnSpc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A013C5A4-F2B6-5151-260C-EBC120D3415B}"/>
                  </a:ext>
                </a:extLst>
              </p:cNvPr>
              <p:cNvGrpSpPr/>
              <p:nvPr/>
            </p:nvGrpSpPr>
            <p:grpSpPr>
              <a:xfrm>
                <a:off x="5367592" y="6239875"/>
                <a:ext cx="3583169" cy="2946828"/>
                <a:chOff x="5367592" y="6239875"/>
                <a:chExt cx="3583169" cy="2946828"/>
              </a:xfrm>
            </p:grpSpPr>
            <p:sp>
              <p:nvSpPr>
                <p:cNvPr id="66" name="TextBox 66"/>
                <p:cNvSpPr txBox="1"/>
                <p:nvPr/>
              </p:nvSpPr>
              <p:spPr>
                <a:xfrm>
                  <a:off x="5757083" y="6239875"/>
                  <a:ext cx="2804187" cy="41030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499"/>
                    </a:lnSpc>
                  </a:pPr>
                  <a:r>
                    <a:rPr lang="en-US" sz="2499" b="1" dirty="0">
                      <a:solidFill>
                        <a:srgbClr val="1D1A1B"/>
                      </a:solidFill>
                      <a:latin typeface="Public Sans Bold"/>
                      <a:ea typeface="Public Sans Bold"/>
                      <a:cs typeface="Public Sans Bold"/>
                      <a:sym typeface="Public Sans Bold"/>
                    </a:rPr>
                    <a:t>Data Cleaning</a:t>
                  </a:r>
                </a:p>
              </p:txBody>
            </p:sp>
            <p:sp>
              <p:nvSpPr>
                <p:cNvPr id="103" name="TextBox 65">
                  <a:extLst>
                    <a:ext uri="{FF2B5EF4-FFF2-40B4-BE49-F238E27FC236}">
                      <a16:creationId xmlns:a16="http://schemas.microsoft.com/office/drawing/2014/main" id="{681D5CEE-6851-B9A3-B47E-913CEDD8D48F}"/>
                    </a:ext>
                  </a:extLst>
                </p:cNvPr>
                <p:cNvSpPr txBox="1"/>
                <p:nvPr/>
              </p:nvSpPr>
              <p:spPr>
                <a:xfrm>
                  <a:off x="5367592" y="6704036"/>
                  <a:ext cx="3583169" cy="2482667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2800"/>
                    </a:lnSpc>
                  </a:pPr>
                  <a:r>
                    <a:rPr lang="en-US" sz="20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Standardize data formats</a:t>
                  </a:r>
                </a:p>
                <a:p>
                  <a:pPr algn="ctr">
                    <a:lnSpc>
                      <a:spcPts val="2800"/>
                    </a:lnSpc>
                  </a:pPr>
                  <a:r>
                    <a:rPr lang="en-US" sz="20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Handle missing values</a:t>
                  </a:r>
                </a:p>
                <a:p>
                  <a:pPr algn="ctr">
                    <a:lnSpc>
                      <a:spcPts val="2800"/>
                    </a:lnSpc>
                  </a:pPr>
                  <a:r>
                    <a:rPr lang="en-US" sz="20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Remove duplicates</a:t>
                  </a:r>
                </a:p>
                <a:p>
                  <a:pPr algn="ctr">
                    <a:lnSpc>
                      <a:spcPts val="2800"/>
                    </a:lnSpc>
                  </a:pPr>
                  <a:r>
                    <a:rPr lang="en-US" sz="20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Data validation and verification</a:t>
                  </a:r>
                </a:p>
                <a:p>
                  <a:pPr algn="ctr">
                    <a:lnSpc>
                      <a:spcPts val="2800"/>
                    </a:lnSpc>
                  </a:pPr>
                  <a:r>
                    <a:rPr lang="en-US" sz="20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Create clean dataset documentation</a:t>
                  </a:r>
                </a:p>
              </p:txBody>
            </p:sp>
          </p:grp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5BBC230-D23B-1741-EE3E-CDCB0168384D}"/>
              </a:ext>
            </a:extLst>
          </p:cNvPr>
          <p:cNvGrpSpPr/>
          <p:nvPr/>
        </p:nvGrpSpPr>
        <p:grpSpPr>
          <a:xfrm>
            <a:off x="9334912" y="2485078"/>
            <a:ext cx="3583169" cy="4552278"/>
            <a:chOff x="9463575" y="2839062"/>
            <a:chExt cx="3583169" cy="4552278"/>
          </a:xfrm>
        </p:grpSpPr>
        <p:sp>
          <p:nvSpPr>
            <p:cNvPr id="11" name="Freeform 11"/>
            <p:cNvSpPr/>
            <p:nvPr/>
          </p:nvSpPr>
          <p:spPr>
            <a:xfrm>
              <a:off x="10188651" y="2839062"/>
              <a:ext cx="2133017" cy="2315350"/>
            </a:xfrm>
            <a:custGeom>
              <a:avLst/>
              <a:gdLst/>
              <a:ahLst/>
              <a:cxnLst/>
              <a:rect l="l" t="t" r="r" b="b"/>
              <a:pathLst>
                <a:path w="2133017" h="2315350">
                  <a:moveTo>
                    <a:pt x="0" y="0"/>
                  </a:moveTo>
                  <a:lnTo>
                    <a:pt x="2133017" y="0"/>
                  </a:lnTo>
                  <a:lnTo>
                    <a:pt x="2133017" y="2315350"/>
                  </a:lnTo>
                  <a:lnTo>
                    <a:pt x="0" y="2315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B40872C-5116-98DE-C6B8-64D7AB3D8E34}"/>
                </a:ext>
              </a:extLst>
            </p:cNvPr>
            <p:cNvGrpSpPr/>
            <p:nvPr/>
          </p:nvGrpSpPr>
          <p:grpSpPr>
            <a:xfrm>
              <a:off x="9463575" y="3028116"/>
              <a:ext cx="3583169" cy="4363224"/>
              <a:chOff x="9463575" y="3028116"/>
              <a:chExt cx="3583169" cy="4363224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DCB3835-4BF2-EBAA-61E4-EBC8F9F5D464}"/>
                  </a:ext>
                </a:extLst>
              </p:cNvPr>
              <p:cNvGrpSpPr/>
              <p:nvPr/>
            </p:nvGrpSpPr>
            <p:grpSpPr>
              <a:xfrm>
                <a:off x="9626384" y="3028116"/>
                <a:ext cx="3257550" cy="2967017"/>
                <a:chOff x="9520055" y="3028116"/>
                <a:chExt cx="3257550" cy="2967017"/>
              </a:xfrm>
            </p:grpSpPr>
            <p:grpSp>
              <p:nvGrpSpPr>
                <p:cNvPr id="12" name="Group 12"/>
                <p:cNvGrpSpPr/>
                <p:nvPr/>
              </p:nvGrpSpPr>
              <p:grpSpPr>
                <a:xfrm rot="-5400000">
                  <a:off x="10183141" y="3096016"/>
                  <a:ext cx="1931378" cy="1795578"/>
                  <a:chOff x="1234" y="-57150"/>
                  <a:chExt cx="812800" cy="755650"/>
                </a:xfrm>
              </p:grpSpPr>
              <p:sp>
                <p:nvSpPr>
                  <p:cNvPr id="13" name="Freeform 13"/>
                  <p:cNvSpPr/>
                  <p:nvPr/>
                </p:nvSpPr>
                <p:spPr>
                  <a:xfrm>
                    <a:off x="1234" y="0"/>
                    <a:ext cx="812800" cy="69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698500">
                        <a:moveTo>
                          <a:pt x="812800" y="349250"/>
                        </a:moveTo>
                        <a:lnTo>
                          <a:pt x="609600" y="698500"/>
                        </a:lnTo>
                        <a:lnTo>
                          <a:pt x="203200" y="698500"/>
                        </a:lnTo>
                        <a:lnTo>
                          <a:pt x="0" y="349250"/>
                        </a:lnTo>
                        <a:lnTo>
                          <a:pt x="203200" y="0"/>
                        </a:lnTo>
                        <a:lnTo>
                          <a:pt x="609600" y="0"/>
                        </a:lnTo>
                        <a:lnTo>
                          <a:pt x="812800" y="34925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4AAD">
                          <a:alpha val="100000"/>
                        </a:srgbClr>
                      </a:gs>
                      <a:gs pos="100000">
                        <a:srgbClr val="CB6CE6">
                          <a:alpha val="100000"/>
                        </a:srgbClr>
                      </a:gs>
                    </a:gsLst>
                    <a:lin ang="0"/>
                  </a:gradFill>
                  <a:ln w="57150" cap="sq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" name="TextBox 14"/>
                  <p:cNvSpPr txBox="1"/>
                  <p:nvPr/>
                </p:nvSpPr>
                <p:spPr>
                  <a:xfrm>
                    <a:off x="114300" y="-57150"/>
                    <a:ext cx="584200" cy="75565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49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88" name="Group 29">
                  <a:extLst>
                    <a:ext uri="{FF2B5EF4-FFF2-40B4-BE49-F238E27FC236}">
                      <a16:creationId xmlns:a16="http://schemas.microsoft.com/office/drawing/2014/main" id="{F3852D3A-CE3D-263B-DF11-1B6C1F874F25}"/>
                    </a:ext>
                  </a:extLst>
                </p:cNvPr>
                <p:cNvGrpSpPr/>
                <p:nvPr/>
              </p:nvGrpSpPr>
              <p:grpSpPr>
                <a:xfrm>
                  <a:off x="9520055" y="4962426"/>
                  <a:ext cx="3257550" cy="1032707"/>
                  <a:chOff x="0" y="0"/>
                  <a:chExt cx="4343400" cy="1376942"/>
                </a:xfrm>
              </p:grpSpPr>
              <p:sp>
                <p:nvSpPr>
                  <p:cNvPr id="89" name="Freeform 30">
                    <a:extLst>
                      <a:ext uri="{FF2B5EF4-FFF2-40B4-BE49-F238E27FC236}">
                        <a16:creationId xmlns:a16="http://schemas.microsoft.com/office/drawing/2014/main" id="{8017D4C6-4896-9024-C958-66783994775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009200" y="42743"/>
                    <a:ext cx="1376942" cy="1291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6942" h="1291457">
                        <a:moveTo>
                          <a:pt x="0" y="0"/>
                        </a:moveTo>
                        <a:lnTo>
                          <a:pt x="1376943" y="0"/>
                        </a:lnTo>
                        <a:lnTo>
                          <a:pt x="1376943" y="1291457"/>
                        </a:lnTo>
                        <a:lnTo>
                          <a:pt x="0" y="129145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blipFill>
                    <a:blip r:embed="rId13">
                      <a:extLs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90" name="Group 31">
                    <a:extLst>
                      <a:ext uri="{FF2B5EF4-FFF2-40B4-BE49-F238E27FC236}">
                        <a16:creationId xmlns:a16="http://schemas.microsoft.com/office/drawing/2014/main" id="{8F245D93-7EFD-6C38-98DF-311A5484723C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55982"/>
                    <a:ext cx="4045831" cy="864979"/>
                    <a:chOff x="0" y="0"/>
                    <a:chExt cx="1900885" cy="406400"/>
                  </a:xfrm>
                </p:grpSpPr>
                <p:sp>
                  <p:nvSpPr>
                    <p:cNvPr id="91" name="Freeform 32">
                      <a:extLst>
                        <a:ext uri="{FF2B5EF4-FFF2-40B4-BE49-F238E27FC236}">
                          <a16:creationId xmlns:a16="http://schemas.microsoft.com/office/drawing/2014/main" id="{F21D6E43-CCDC-76C7-798C-5D8D5DA99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900885" cy="406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0885" h="406400">
                          <a:moveTo>
                            <a:pt x="0" y="0"/>
                          </a:moveTo>
                          <a:lnTo>
                            <a:pt x="1697685" y="0"/>
                          </a:lnTo>
                          <a:lnTo>
                            <a:pt x="1900885" y="203200"/>
                          </a:lnTo>
                          <a:lnTo>
                            <a:pt x="1697685" y="406400"/>
                          </a:lnTo>
                          <a:lnTo>
                            <a:pt x="0" y="406400"/>
                          </a:lnTo>
                          <a:lnTo>
                            <a:pt x="203200" y="2032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4AAD">
                            <a:alpha val="100000"/>
                          </a:srgbClr>
                        </a:gs>
                        <a:gs pos="100000">
                          <a:srgbClr val="CB6CE6">
                            <a:alpha val="100000"/>
                          </a:srgbClr>
                        </a:gs>
                      </a:gsLst>
                      <a:lin ang="0"/>
                    </a:gradFill>
                  </p:spPr>
                  <p:txBody>
                    <a:bodyPr anchor="ctr"/>
                    <a:lstStyle/>
                    <a:p>
                      <a:pPr algn="ctr"/>
                      <a:r>
                        <a:rPr lang="en-US" sz="2600" b="1" i="0" dirty="0">
                          <a:solidFill>
                            <a:schemeClr val="bg1"/>
                          </a:solidFill>
                          <a:effectLst/>
                          <a:latin typeface="Public Sans" panose="020B0604020202020204" charset="0"/>
                        </a:rPr>
                        <a:t>Nov 26 - Dec 10</a:t>
                      </a:r>
                    </a:p>
                  </p:txBody>
                </p:sp>
                <p:sp>
                  <p:nvSpPr>
                    <p:cNvPr id="92" name="TextBox 33">
                      <a:extLst>
                        <a:ext uri="{FF2B5EF4-FFF2-40B4-BE49-F238E27FC236}">
                          <a16:creationId xmlns:a16="http://schemas.microsoft.com/office/drawing/2014/main" id="{4A6241F4-8443-A923-70FC-7A790E3427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7800" y="-57150"/>
                      <a:ext cx="1646885" cy="463550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3499"/>
                        </a:lnSpc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CE7571AF-2E17-1A1A-733A-1F2EDD17BABA}"/>
                  </a:ext>
                </a:extLst>
              </p:cNvPr>
              <p:cNvGrpSpPr/>
              <p:nvPr/>
            </p:nvGrpSpPr>
            <p:grpSpPr>
              <a:xfrm>
                <a:off x="9463575" y="6239875"/>
                <a:ext cx="3583169" cy="1151465"/>
                <a:chOff x="9463575" y="6239875"/>
                <a:chExt cx="3583169" cy="1151465"/>
              </a:xfrm>
            </p:grpSpPr>
            <p:sp>
              <p:nvSpPr>
                <p:cNvPr id="70" name="TextBox 70"/>
                <p:cNvSpPr txBox="1"/>
                <p:nvPr/>
              </p:nvSpPr>
              <p:spPr>
                <a:xfrm>
                  <a:off x="9853066" y="6239875"/>
                  <a:ext cx="2804187" cy="41030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499"/>
                    </a:lnSpc>
                  </a:pPr>
                  <a:r>
                    <a:rPr lang="en-US" sz="2499" b="1" dirty="0">
                      <a:solidFill>
                        <a:srgbClr val="1D1A1B"/>
                      </a:solidFill>
                      <a:latin typeface="Public Sans Bold"/>
                      <a:ea typeface="Public Sans Bold"/>
                      <a:cs typeface="Public Sans Bold"/>
                      <a:sym typeface="Public Sans Bold"/>
                    </a:rPr>
                    <a:t>Data Analysis</a:t>
                  </a:r>
                </a:p>
              </p:txBody>
            </p:sp>
            <p:sp>
              <p:nvSpPr>
                <p:cNvPr id="104" name="TextBox 65">
                  <a:extLst>
                    <a:ext uri="{FF2B5EF4-FFF2-40B4-BE49-F238E27FC236}">
                      <a16:creationId xmlns:a16="http://schemas.microsoft.com/office/drawing/2014/main" id="{A5B765EE-C987-3C74-CB19-B75AB6D54A04}"/>
                    </a:ext>
                  </a:extLst>
                </p:cNvPr>
                <p:cNvSpPr txBox="1"/>
                <p:nvPr/>
              </p:nvSpPr>
              <p:spPr>
                <a:xfrm>
                  <a:off x="9463575" y="6704036"/>
                  <a:ext cx="3583169" cy="687304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2800"/>
                    </a:lnSpc>
                  </a:pPr>
                  <a:r>
                    <a:rPr lang="en-US" sz="20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Detailed Analysis on the designated portion</a:t>
                  </a:r>
                </a:p>
              </p:txBody>
            </p:sp>
          </p:grp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3608285-C5E3-8219-014A-60C4AFEA1825}"/>
              </a:ext>
            </a:extLst>
          </p:cNvPr>
          <p:cNvGrpSpPr/>
          <p:nvPr/>
        </p:nvGrpSpPr>
        <p:grpSpPr>
          <a:xfrm>
            <a:off x="13380068" y="2485078"/>
            <a:ext cx="3583169" cy="6347641"/>
            <a:chOff x="13380068" y="2839062"/>
            <a:chExt cx="3583169" cy="6347641"/>
          </a:xfrm>
        </p:grpSpPr>
        <p:sp>
          <p:nvSpPr>
            <p:cNvPr id="20" name="Freeform 20"/>
            <p:cNvSpPr/>
            <p:nvPr/>
          </p:nvSpPr>
          <p:spPr>
            <a:xfrm>
              <a:off x="14095522" y="2839062"/>
              <a:ext cx="2133017" cy="2315350"/>
            </a:xfrm>
            <a:custGeom>
              <a:avLst/>
              <a:gdLst/>
              <a:ahLst/>
              <a:cxnLst/>
              <a:rect l="l" t="t" r="r" b="b"/>
              <a:pathLst>
                <a:path w="2133017" h="2315350">
                  <a:moveTo>
                    <a:pt x="0" y="0"/>
                  </a:moveTo>
                  <a:lnTo>
                    <a:pt x="2133017" y="0"/>
                  </a:lnTo>
                  <a:lnTo>
                    <a:pt x="2133017" y="2315350"/>
                  </a:lnTo>
                  <a:lnTo>
                    <a:pt x="0" y="2315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C6B253D-D39D-7ACA-1480-30B7FFE246DE}"/>
                </a:ext>
              </a:extLst>
            </p:cNvPr>
            <p:cNvGrpSpPr/>
            <p:nvPr/>
          </p:nvGrpSpPr>
          <p:grpSpPr>
            <a:xfrm>
              <a:off x="13380068" y="3031048"/>
              <a:ext cx="3583169" cy="6155655"/>
              <a:chOff x="13380068" y="3031048"/>
              <a:chExt cx="3583169" cy="6155655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C902C14-9030-427B-88BD-77C3FE914BC9}"/>
                  </a:ext>
                </a:extLst>
              </p:cNvPr>
              <p:cNvGrpSpPr/>
              <p:nvPr/>
            </p:nvGrpSpPr>
            <p:grpSpPr>
              <a:xfrm>
                <a:off x="13542877" y="3031048"/>
                <a:ext cx="3257550" cy="2964085"/>
                <a:chOff x="13654467" y="3031048"/>
                <a:chExt cx="3257550" cy="2964085"/>
              </a:xfrm>
            </p:grpSpPr>
            <p:grpSp>
              <p:nvGrpSpPr>
                <p:cNvPr id="21" name="Group 21"/>
                <p:cNvGrpSpPr/>
                <p:nvPr/>
              </p:nvGrpSpPr>
              <p:grpSpPr>
                <a:xfrm rot="-5400000">
                  <a:off x="14317553" y="3166848"/>
                  <a:ext cx="1931378" cy="1659778"/>
                  <a:chOff x="0" y="0"/>
                  <a:chExt cx="812800" cy="698500"/>
                </a:xfrm>
              </p:grpSpPr>
              <p:sp>
                <p:nvSpPr>
                  <p:cNvPr id="22" name="Freeform 22"/>
                  <p:cNvSpPr/>
                  <p:nvPr/>
                </p:nvSpPr>
                <p:spPr>
                  <a:xfrm>
                    <a:off x="0" y="0"/>
                    <a:ext cx="812800" cy="69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698500">
                        <a:moveTo>
                          <a:pt x="812800" y="349250"/>
                        </a:moveTo>
                        <a:lnTo>
                          <a:pt x="609600" y="698500"/>
                        </a:lnTo>
                        <a:lnTo>
                          <a:pt x="203200" y="698500"/>
                        </a:lnTo>
                        <a:lnTo>
                          <a:pt x="0" y="349250"/>
                        </a:lnTo>
                        <a:lnTo>
                          <a:pt x="203200" y="0"/>
                        </a:lnTo>
                        <a:lnTo>
                          <a:pt x="609600" y="0"/>
                        </a:lnTo>
                        <a:lnTo>
                          <a:pt x="812800" y="34925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4AAD">
                          <a:alpha val="100000"/>
                        </a:srgbClr>
                      </a:gs>
                      <a:gs pos="100000">
                        <a:srgbClr val="CB6CE6">
                          <a:alpha val="100000"/>
                        </a:srgbClr>
                      </a:gs>
                    </a:gsLst>
                    <a:lin ang="0"/>
                  </a:gradFill>
                  <a:ln w="57150" cap="sq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3" name="TextBox 23"/>
                  <p:cNvSpPr txBox="1"/>
                  <p:nvPr/>
                </p:nvSpPr>
                <p:spPr>
                  <a:xfrm>
                    <a:off x="114300" y="-57150"/>
                    <a:ext cx="584200" cy="75565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49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93" name="Group 29">
                  <a:extLst>
                    <a:ext uri="{FF2B5EF4-FFF2-40B4-BE49-F238E27FC236}">
                      <a16:creationId xmlns:a16="http://schemas.microsoft.com/office/drawing/2014/main" id="{B9D9BEC7-99F5-E0F7-1517-91AF12204426}"/>
                    </a:ext>
                  </a:extLst>
                </p:cNvPr>
                <p:cNvGrpSpPr/>
                <p:nvPr/>
              </p:nvGrpSpPr>
              <p:grpSpPr>
                <a:xfrm>
                  <a:off x="13654467" y="4962426"/>
                  <a:ext cx="3257550" cy="1032707"/>
                  <a:chOff x="0" y="0"/>
                  <a:chExt cx="4343400" cy="1376942"/>
                </a:xfrm>
              </p:grpSpPr>
              <p:sp>
                <p:nvSpPr>
                  <p:cNvPr id="94" name="Freeform 30">
                    <a:extLst>
                      <a:ext uri="{FF2B5EF4-FFF2-40B4-BE49-F238E27FC236}">
                        <a16:creationId xmlns:a16="http://schemas.microsoft.com/office/drawing/2014/main" id="{C565FB2D-0F2E-76B8-7124-C083D097A61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009200" y="42743"/>
                    <a:ext cx="1376942" cy="1291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6942" h="1291457">
                        <a:moveTo>
                          <a:pt x="0" y="0"/>
                        </a:moveTo>
                        <a:lnTo>
                          <a:pt x="1376943" y="0"/>
                        </a:lnTo>
                        <a:lnTo>
                          <a:pt x="1376943" y="1291457"/>
                        </a:lnTo>
                        <a:lnTo>
                          <a:pt x="0" y="129145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blipFill>
                    <a:blip r:embed="rId13">
                      <a:extLs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95" name="Group 31">
                    <a:extLst>
                      <a:ext uri="{FF2B5EF4-FFF2-40B4-BE49-F238E27FC236}">
                        <a16:creationId xmlns:a16="http://schemas.microsoft.com/office/drawing/2014/main" id="{6F271027-10FB-3D9D-DAF2-04F4B1CCCA8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55982"/>
                    <a:ext cx="4045831" cy="864979"/>
                    <a:chOff x="0" y="0"/>
                    <a:chExt cx="1900885" cy="406400"/>
                  </a:xfrm>
                </p:grpSpPr>
                <p:sp>
                  <p:nvSpPr>
                    <p:cNvPr id="96" name="Freeform 32">
                      <a:extLst>
                        <a:ext uri="{FF2B5EF4-FFF2-40B4-BE49-F238E27FC236}">
                          <a16:creationId xmlns:a16="http://schemas.microsoft.com/office/drawing/2014/main" id="{2C798A02-4941-D14D-7E82-D75F7A828B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900885" cy="406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0885" h="406400">
                          <a:moveTo>
                            <a:pt x="0" y="0"/>
                          </a:moveTo>
                          <a:lnTo>
                            <a:pt x="1697685" y="0"/>
                          </a:lnTo>
                          <a:lnTo>
                            <a:pt x="1900885" y="203200"/>
                          </a:lnTo>
                          <a:lnTo>
                            <a:pt x="1697685" y="406400"/>
                          </a:lnTo>
                          <a:lnTo>
                            <a:pt x="0" y="406400"/>
                          </a:lnTo>
                          <a:lnTo>
                            <a:pt x="203200" y="2032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4AAD">
                            <a:alpha val="100000"/>
                          </a:srgbClr>
                        </a:gs>
                        <a:gs pos="100000">
                          <a:srgbClr val="CB6CE6">
                            <a:alpha val="100000"/>
                          </a:srgbClr>
                        </a:gs>
                      </a:gsLst>
                      <a:lin ang="0"/>
                    </a:gradFill>
                  </p:spPr>
                  <p:txBody>
                    <a:bodyPr anchor="ctr"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bg1"/>
                          </a:solidFill>
                          <a:effectLst/>
                          <a:latin typeface="Public Sans" panose="020B0604020202020204" charset="0"/>
                        </a:rPr>
                        <a:t>Dec 10 - Dec 15</a:t>
                      </a:r>
                    </a:p>
                  </p:txBody>
                </p:sp>
                <p:sp>
                  <p:nvSpPr>
                    <p:cNvPr id="97" name="TextBox 33">
                      <a:extLst>
                        <a:ext uri="{FF2B5EF4-FFF2-40B4-BE49-F238E27FC236}">
                          <a16:creationId xmlns:a16="http://schemas.microsoft.com/office/drawing/2014/main" id="{3459873D-E741-BCF2-4467-6BD968A122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7800" y="-57150"/>
                      <a:ext cx="1646885" cy="463550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3499"/>
                        </a:lnSpc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200AE0AF-D985-05F1-D697-C55E66C965CB}"/>
                  </a:ext>
                </a:extLst>
              </p:cNvPr>
              <p:cNvGrpSpPr/>
              <p:nvPr/>
            </p:nvGrpSpPr>
            <p:grpSpPr>
              <a:xfrm>
                <a:off x="13380068" y="6239875"/>
                <a:ext cx="3583169" cy="2946828"/>
                <a:chOff x="13380068" y="6239875"/>
                <a:chExt cx="3583169" cy="2946828"/>
              </a:xfrm>
            </p:grpSpPr>
            <p:sp>
              <p:nvSpPr>
                <p:cNvPr id="74" name="TextBox 74"/>
                <p:cNvSpPr txBox="1"/>
                <p:nvPr/>
              </p:nvSpPr>
              <p:spPr>
                <a:xfrm>
                  <a:off x="13769559" y="6239875"/>
                  <a:ext cx="2804187" cy="41751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499"/>
                    </a:lnSpc>
                  </a:pPr>
                  <a:r>
                    <a:rPr lang="en-US" sz="2499" b="1" dirty="0">
                      <a:solidFill>
                        <a:srgbClr val="1D1A1B"/>
                      </a:solidFill>
                      <a:latin typeface="Public Sans Bold"/>
                      <a:ea typeface="Public Sans Bold"/>
                      <a:cs typeface="Public Sans Bold"/>
                      <a:sym typeface="Public Sans Bold"/>
                    </a:rPr>
                    <a:t>Collaboration</a:t>
                  </a:r>
                </a:p>
              </p:txBody>
            </p:sp>
            <p:sp>
              <p:nvSpPr>
                <p:cNvPr id="105" name="TextBox 65">
                  <a:extLst>
                    <a:ext uri="{FF2B5EF4-FFF2-40B4-BE49-F238E27FC236}">
                      <a16:creationId xmlns:a16="http://schemas.microsoft.com/office/drawing/2014/main" id="{84423DC4-EE0A-F1AE-691F-E6762D0F845B}"/>
                    </a:ext>
                  </a:extLst>
                </p:cNvPr>
                <p:cNvSpPr txBox="1"/>
                <p:nvPr/>
              </p:nvSpPr>
              <p:spPr>
                <a:xfrm>
                  <a:off x="13380068" y="6704036"/>
                  <a:ext cx="3583169" cy="2482667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2800"/>
                    </a:lnSpc>
                  </a:pPr>
                  <a:r>
                    <a:rPr lang="en-US" sz="20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Cross-group analysis integration</a:t>
                  </a:r>
                </a:p>
                <a:p>
                  <a:pPr algn="ctr">
                    <a:lnSpc>
                      <a:spcPts val="2800"/>
                    </a:lnSpc>
                  </a:pPr>
                  <a:r>
                    <a:rPr lang="en-US" sz="20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Executive dashboard development</a:t>
                  </a:r>
                </a:p>
                <a:p>
                  <a:pPr algn="ctr">
                    <a:lnSpc>
                      <a:spcPts val="2800"/>
                    </a:lnSpc>
                  </a:pPr>
                  <a:r>
                    <a:rPr lang="en-US" sz="20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Final presentation preparation</a:t>
                  </a:r>
                </a:p>
                <a:p>
                  <a:pPr algn="ctr">
                    <a:lnSpc>
                      <a:spcPts val="2800"/>
                    </a:lnSpc>
                  </a:pPr>
                  <a:r>
                    <a:rPr lang="en-US" sz="20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Documentation completion</a:t>
                  </a:r>
                </a:p>
              </p:txBody>
            </p:sp>
          </p:grp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32E7403-A925-D38B-607F-3B965957CAFF}"/>
              </a:ext>
            </a:extLst>
          </p:cNvPr>
          <p:cNvGrpSpPr/>
          <p:nvPr/>
        </p:nvGrpSpPr>
        <p:grpSpPr>
          <a:xfrm>
            <a:off x="1244600" y="2485078"/>
            <a:ext cx="3583169" cy="5988569"/>
            <a:chOff x="1244600" y="2485078"/>
            <a:chExt cx="3583169" cy="5988569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EF9EBA0-3E37-B24A-3B6A-85B05E66AA47}"/>
                </a:ext>
              </a:extLst>
            </p:cNvPr>
            <p:cNvGrpSpPr/>
            <p:nvPr/>
          </p:nvGrpSpPr>
          <p:grpSpPr>
            <a:xfrm>
              <a:off x="1244600" y="2485078"/>
              <a:ext cx="3583169" cy="5988569"/>
              <a:chOff x="1244600" y="2839062"/>
              <a:chExt cx="3583169" cy="5988569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1969676" y="2839062"/>
                <a:ext cx="2133017" cy="2315350"/>
              </a:xfrm>
              <a:custGeom>
                <a:avLst/>
                <a:gdLst/>
                <a:ahLst/>
                <a:cxnLst/>
                <a:rect l="l" t="t" r="r" b="b"/>
                <a:pathLst>
                  <a:path w="2133017" h="2315350">
                    <a:moveTo>
                      <a:pt x="0" y="0"/>
                    </a:moveTo>
                    <a:lnTo>
                      <a:pt x="2133017" y="0"/>
                    </a:lnTo>
                    <a:lnTo>
                      <a:pt x="2133017" y="2315350"/>
                    </a:lnTo>
                    <a:lnTo>
                      <a:pt x="0" y="231535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6C8F42F8-ABB9-2BDF-845F-80427E136915}"/>
                  </a:ext>
                </a:extLst>
              </p:cNvPr>
              <p:cNvGrpSpPr/>
              <p:nvPr/>
            </p:nvGrpSpPr>
            <p:grpSpPr>
              <a:xfrm>
                <a:off x="1244600" y="3031048"/>
                <a:ext cx="3583169" cy="5796583"/>
                <a:chOff x="1244600" y="3031048"/>
                <a:chExt cx="3583169" cy="5796583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1CBF2F03-904F-2659-406A-A2A4592B2340}"/>
                    </a:ext>
                  </a:extLst>
                </p:cNvPr>
                <p:cNvGrpSpPr/>
                <p:nvPr/>
              </p:nvGrpSpPr>
              <p:grpSpPr>
                <a:xfrm>
                  <a:off x="1407409" y="3031048"/>
                  <a:ext cx="3257550" cy="2964085"/>
                  <a:chOff x="1570219" y="3031048"/>
                  <a:chExt cx="3257550" cy="2964085"/>
                </a:xfrm>
              </p:grpSpPr>
              <p:grpSp>
                <p:nvGrpSpPr>
                  <p:cNvPr id="4" name="Group 4"/>
                  <p:cNvGrpSpPr/>
                  <p:nvPr/>
                </p:nvGrpSpPr>
                <p:grpSpPr>
                  <a:xfrm rot="-5400000">
                    <a:off x="2233305" y="3166848"/>
                    <a:ext cx="1931378" cy="1659778"/>
                    <a:chOff x="0" y="0"/>
                    <a:chExt cx="812800" cy="698500"/>
                  </a:xfrm>
                </p:grpSpPr>
                <p:sp>
                  <p:nvSpPr>
                    <p:cNvPr id="5" name="Freeform 5"/>
                    <p:cNvSpPr/>
                    <p:nvPr/>
                  </p:nvSpPr>
                  <p:spPr>
                    <a:xfrm>
                      <a:off x="0" y="0"/>
                      <a:ext cx="812800" cy="6985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2800" h="698500">
                          <a:moveTo>
                            <a:pt x="812800" y="349250"/>
                          </a:moveTo>
                          <a:lnTo>
                            <a:pt x="609600" y="698500"/>
                          </a:lnTo>
                          <a:lnTo>
                            <a:pt x="203200" y="698500"/>
                          </a:lnTo>
                          <a:lnTo>
                            <a:pt x="0" y="349250"/>
                          </a:lnTo>
                          <a:lnTo>
                            <a:pt x="203200" y="0"/>
                          </a:lnTo>
                          <a:lnTo>
                            <a:pt x="609600" y="0"/>
                          </a:lnTo>
                          <a:lnTo>
                            <a:pt x="812800" y="34925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4AAD">
                            <a:alpha val="100000"/>
                          </a:srgbClr>
                        </a:gs>
                        <a:gs pos="100000">
                          <a:srgbClr val="CB6CE6">
                            <a:alpha val="100000"/>
                          </a:srgbClr>
                        </a:gs>
                      </a:gsLst>
                      <a:lin ang="0"/>
                    </a:gradFill>
                    <a:ln w="57150" cap="sq">
                      <a:solidFill>
                        <a:srgbClr val="FFFFFF"/>
                      </a:solidFill>
                      <a:prstDash val="solid"/>
                      <a:miter/>
                    </a:ln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6" name="TextBox 6"/>
                    <p:cNvSpPr txBox="1"/>
                    <p:nvPr/>
                  </p:nvSpPr>
                  <p:spPr>
                    <a:xfrm>
                      <a:off x="114300" y="-57150"/>
                      <a:ext cx="584200" cy="755650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3499"/>
                        </a:lnSpc>
                      </a:pPr>
                      <a:endParaRPr/>
                    </a:p>
                  </p:txBody>
                </p:sp>
              </p:grpSp>
              <p:grpSp>
                <p:nvGrpSpPr>
                  <p:cNvPr id="29" name="Group 29"/>
                  <p:cNvGrpSpPr/>
                  <p:nvPr/>
                </p:nvGrpSpPr>
                <p:grpSpPr>
                  <a:xfrm>
                    <a:off x="1570219" y="4962426"/>
                    <a:ext cx="3257550" cy="1032707"/>
                    <a:chOff x="0" y="0"/>
                    <a:chExt cx="4343400" cy="1376942"/>
                  </a:xfrm>
                </p:grpSpPr>
                <p:sp>
                  <p:nvSpPr>
                    <p:cNvPr id="30" name="Freeform 30"/>
                    <p:cNvSpPr/>
                    <p:nvPr/>
                  </p:nvSpPr>
                  <p:spPr>
                    <a:xfrm rot="5400000">
                      <a:off x="3009200" y="42743"/>
                      <a:ext cx="1376942" cy="12914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6942" h="1291457">
                          <a:moveTo>
                            <a:pt x="0" y="0"/>
                          </a:moveTo>
                          <a:lnTo>
                            <a:pt x="1376943" y="0"/>
                          </a:lnTo>
                          <a:lnTo>
                            <a:pt x="1376943" y="1291457"/>
                          </a:lnTo>
                          <a:lnTo>
                            <a:pt x="0" y="129145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blipFill>
                      <a:blip r:embed="rId13">
                        <a:extLst>
                          <a:ext uri="{96DAC541-7B7A-43D3-8B79-37D633B846F1}">
                            <asvg:svgBlip xmlns:asvg="http://schemas.microsoft.com/office/drawing/2016/SVG/main" r:embed="rId14"/>
                          </a:ext>
                        </a:extLst>
                      </a:blip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31" name="Group 31"/>
                    <p:cNvGrpSpPr/>
                    <p:nvPr/>
                  </p:nvGrpSpPr>
                  <p:grpSpPr>
                    <a:xfrm>
                      <a:off x="0" y="255982"/>
                      <a:ext cx="4045831" cy="864979"/>
                      <a:chOff x="0" y="0"/>
                      <a:chExt cx="1900885" cy="406400"/>
                    </a:xfrm>
                  </p:grpSpPr>
                  <p:sp>
                    <p:nvSpPr>
                      <p:cNvPr id="32" name="Freeform 32"/>
                      <p:cNvSpPr/>
                      <p:nvPr/>
                    </p:nvSpPr>
                    <p:spPr>
                      <a:xfrm>
                        <a:off x="0" y="0"/>
                        <a:ext cx="1900885" cy="4064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00885" h="406400">
                            <a:moveTo>
                              <a:pt x="0" y="0"/>
                            </a:moveTo>
                            <a:lnTo>
                              <a:pt x="1697685" y="0"/>
                            </a:lnTo>
                            <a:lnTo>
                              <a:pt x="1900885" y="203200"/>
                            </a:lnTo>
                            <a:lnTo>
                              <a:pt x="1697685" y="406400"/>
                            </a:lnTo>
                            <a:lnTo>
                              <a:pt x="0" y="406400"/>
                            </a:lnTo>
                            <a:lnTo>
                              <a:pt x="203200" y="20320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adFill rotWithShape="1">
                        <a:gsLst>
                          <a:gs pos="0">
                            <a:srgbClr val="004AAD">
                              <a:alpha val="100000"/>
                            </a:srgbClr>
                          </a:gs>
                          <a:gs pos="100000">
                            <a:srgbClr val="CB6CE6">
                              <a:alpha val="100000"/>
                            </a:srgbClr>
                          </a:gs>
                        </a:gsLst>
                        <a:lin ang="0"/>
                      </a:gradFill>
                    </p:spPr>
                    <p:txBody>
                      <a:bodyPr anchor="ctr"/>
                      <a:lstStyle/>
                      <a:p>
                        <a:pPr algn="ctr"/>
                        <a:r>
                          <a:rPr lang="en-US" sz="2600" b="1" i="0" dirty="0">
                            <a:solidFill>
                              <a:schemeClr val="bg1"/>
                            </a:solidFill>
                            <a:effectLst/>
                            <a:latin typeface="Public Sans" panose="020B0604020202020204" charset="0"/>
                          </a:rPr>
                          <a:t>Nov 8 - Nov 15</a:t>
                        </a:r>
                      </a:p>
                    </p:txBody>
                  </p:sp>
                  <p:sp>
                    <p:nvSpPr>
                      <p:cNvPr id="33" name="TextBox 33"/>
                      <p:cNvSpPr txBox="1"/>
                      <p:nvPr/>
                    </p:nvSpPr>
                    <p:spPr>
                      <a:xfrm>
                        <a:off x="177800" y="-57150"/>
                        <a:ext cx="1646885" cy="463550"/>
                      </a:xfrm>
                      <a:prstGeom prst="rect">
                        <a:avLst/>
                      </a:prstGeom>
                    </p:spPr>
                    <p:txBody>
                      <a:bodyPr lIns="50800" tIns="50800" rIns="50800" bIns="50800" rtlCol="0" anchor="ctr"/>
                      <a:lstStyle/>
                      <a:p>
                        <a:pPr algn="ctr">
                          <a:lnSpc>
                            <a:spcPts val="3499"/>
                          </a:lnSpc>
                        </a:pPr>
                        <a:endParaRPr/>
                      </a:p>
                    </p:txBody>
                  </p:sp>
                </p:grpSp>
              </p:grp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55BD6168-5BB7-B744-724C-293FBD4E46E0}"/>
                    </a:ext>
                  </a:extLst>
                </p:cNvPr>
                <p:cNvGrpSpPr/>
                <p:nvPr/>
              </p:nvGrpSpPr>
              <p:grpSpPr>
                <a:xfrm>
                  <a:off x="1244600" y="6239874"/>
                  <a:ext cx="3583169" cy="2587757"/>
                  <a:chOff x="1244599" y="6239874"/>
                  <a:chExt cx="3583169" cy="2587757"/>
                </a:xfrm>
              </p:grpSpPr>
              <p:sp>
                <p:nvSpPr>
                  <p:cNvPr id="63" name="TextBox 63"/>
                  <p:cNvSpPr txBox="1"/>
                  <p:nvPr/>
                </p:nvSpPr>
                <p:spPr>
                  <a:xfrm>
                    <a:off x="1634090" y="6239874"/>
                    <a:ext cx="2804187" cy="417512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 algn="ctr">
                      <a:lnSpc>
                        <a:spcPts val="3499"/>
                      </a:lnSpc>
                    </a:pPr>
                    <a:r>
                      <a:rPr lang="en-US" sz="2499" b="1" dirty="0">
                        <a:solidFill>
                          <a:srgbClr val="1D1A1B"/>
                        </a:solidFill>
                        <a:latin typeface="Public Sans Bold"/>
                        <a:ea typeface="Public Sans Bold"/>
                        <a:cs typeface="Public Sans Bold"/>
                        <a:sym typeface="Public Sans Bold"/>
                      </a:rPr>
                      <a:t>Data Collection</a:t>
                    </a:r>
                  </a:p>
                </p:txBody>
              </p:sp>
              <p:sp>
                <p:nvSpPr>
                  <p:cNvPr id="102" name="TextBox 65">
                    <a:extLst>
                      <a:ext uri="{FF2B5EF4-FFF2-40B4-BE49-F238E27FC236}">
                        <a16:creationId xmlns:a16="http://schemas.microsoft.com/office/drawing/2014/main" id="{56AECF48-A99E-18AA-E275-C69CBF9AC45A}"/>
                      </a:ext>
                    </a:extLst>
                  </p:cNvPr>
                  <p:cNvSpPr txBox="1"/>
                  <p:nvPr/>
                </p:nvSpPr>
                <p:spPr>
                  <a:xfrm>
                    <a:off x="1244599" y="6704036"/>
                    <a:ext cx="3583169" cy="2123595"/>
                  </a:xfrm>
                  <a:prstGeom prst="rect">
                    <a:avLst/>
                  </a:prstGeom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>
                      <a:lnSpc>
                        <a:spcPts val="2800"/>
                      </a:lnSpc>
                    </a:pPr>
                    <a:r>
                      <a:rPr lang="en-US" sz="2000" dirty="0">
                        <a:solidFill>
                          <a:srgbClr val="1D1A1B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rPr>
                      <a:t>Initial data gathering from HR systems</a:t>
                    </a:r>
                  </a:p>
                  <a:p>
                    <a:pPr algn="ctr">
                      <a:lnSpc>
                        <a:spcPts val="2800"/>
                      </a:lnSpc>
                    </a:pPr>
                    <a:r>
                      <a:rPr lang="en-US" sz="2000" dirty="0">
                        <a:solidFill>
                          <a:srgbClr val="1D1A1B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rPr>
                      <a:t>Database setup and configuration</a:t>
                    </a:r>
                  </a:p>
                  <a:p>
                    <a:pPr algn="ctr">
                      <a:lnSpc>
                        <a:spcPts val="2800"/>
                      </a:lnSpc>
                    </a:pPr>
                    <a:r>
                      <a:rPr lang="en-US" sz="2000" dirty="0">
                        <a:solidFill>
                          <a:srgbClr val="1D1A1B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rPr>
                      <a:t>Validation of data sources</a:t>
                    </a:r>
                  </a:p>
                  <a:p>
                    <a:pPr algn="ctr">
                      <a:lnSpc>
                        <a:spcPts val="2800"/>
                      </a:lnSpc>
                    </a:pPr>
                    <a:r>
                      <a:rPr lang="en-US" sz="2000" dirty="0">
                        <a:solidFill>
                          <a:srgbClr val="1D1A1B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rPr>
                      <a:t>Data quality assessment</a:t>
                    </a:r>
                  </a:p>
                </p:txBody>
              </p:sp>
            </p:grpSp>
          </p:grpSp>
        </p:grpSp>
        <p:pic>
          <p:nvPicPr>
            <p:cNvPr id="120" name="Picture 119" descr="A white object with a black background&#10;&#10;Description automatically generated">
              <a:extLst>
                <a:ext uri="{FF2B5EF4-FFF2-40B4-BE49-F238E27FC236}">
                  <a16:creationId xmlns:a16="http://schemas.microsoft.com/office/drawing/2014/main" id="{87225419-6188-9375-50B5-A27C2AA16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303" y="3106240"/>
              <a:ext cx="1044767" cy="1044767"/>
            </a:xfrm>
            <a:prstGeom prst="rect">
              <a:avLst/>
            </a:prstGeom>
          </p:spPr>
        </p:pic>
      </p:grpSp>
      <p:pic>
        <p:nvPicPr>
          <p:cNvPr id="123" name="Picture 122" descr="A white line of a broom&#10;&#10;Description automatically generated">
            <a:extLst>
              <a:ext uri="{FF2B5EF4-FFF2-40B4-BE49-F238E27FC236}">
                <a16:creationId xmlns:a16="http://schemas.microsoft.com/office/drawing/2014/main" id="{3276AE64-B171-7E2E-C314-D704D27389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154" y="3043031"/>
            <a:ext cx="1080371" cy="1080371"/>
          </a:xfrm>
          <a:prstGeom prst="rect">
            <a:avLst/>
          </a:prstGeom>
        </p:spPr>
      </p:pic>
      <p:pic>
        <p:nvPicPr>
          <p:cNvPr id="125" name="Picture 124" descr="A white and black keyboard with a graph&#10;&#10;Description automatically generated">
            <a:extLst>
              <a:ext uri="{FF2B5EF4-FFF2-40B4-BE49-F238E27FC236}">
                <a16:creationId xmlns:a16="http://schemas.microsoft.com/office/drawing/2014/main" id="{B26979F4-9AD0-E4B9-BE51-72AE6A21EA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896" y="3057123"/>
            <a:ext cx="1143000" cy="1143000"/>
          </a:xfrm>
          <a:prstGeom prst="rect">
            <a:avLst/>
          </a:prstGeom>
        </p:spPr>
      </p:pic>
      <p:pic>
        <p:nvPicPr>
          <p:cNvPr id="127" name="Picture 126" descr="A group of people with a black background&#10;&#10;Description automatically generated">
            <a:extLst>
              <a:ext uri="{FF2B5EF4-FFF2-40B4-BE49-F238E27FC236}">
                <a16:creationId xmlns:a16="http://schemas.microsoft.com/office/drawing/2014/main" id="{5569D1B4-9181-4A58-B61D-D1B52B587E0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452" y="320738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 rot="-10800000">
            <a:off x="14178808" y="-1362592"/>
            <a:ext cx="5119583" cy="2446670"/>
            <a:chOff x="0" y="0"/>
            <a:chExt cx="1177416" cy="56269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-1010392" y="-1362592"/>
            <a:ext cx="5119583" cy="2446670"/>
            <a:chOff x="0" y="0"/>
            <a:chExt cx="1177416" cy="56269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1136650" y="-624938"/>
            <a:ext cx="5726233" cy="1198000"/>
            <a:chOff x="0" y="0"/>
            <a:chExt cx="3054608" cy="6390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10800000">
            <a:off x="11425117" y="-624938"/>
            <a:ext cx="5726233" cy="1198000"/>
            <a:chOff x="0" y="0"/>
            <a:chExt cx="3054608" cy="63906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4662323" y="702010"/>
            <a:ext cx="8963353" cy="101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COLLECTION</a:t>
            </a:r>
          </a:p>
        </p:txBody>
      </p:sp>
      <p:sp>
        <p:nvSpPr>
          <p:cNvPr id="45" name="Freeform 45"/>
          <p:cNvSpPr/>
          <p:nvPr/>
        </p:nvSpPr>
        <p:spPr>
          <a:xfrm rot="5400000">
            <a:off x="-1121084" y="3083798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9" y="0"/>
                </a:lnTo>
                <a:lnTo>
                  <a:pt x="2172079" y="690404"/>
                </a:lnTo>
                <a:lnTo>
                  <a:pt x="0" y="690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/>
          <p:cNvSpPr/>
          <p:nvPr/>
        </p:nvSpPr>
        <p:spPr>
          <a:xfrm rot="-5400000">
            <a:off x="17761450" y="7627647"/>
            <a:ext cx="1053100" cy="720057"/>
          </a:xfrm>
          <a:custGeom>
            <a:avLst/>
            <a:gdLst/>
            <a:ahLst/>
            <a:cxnLst/>
            <a:rect l="l" t="t" r="r" b="b"/>
            <a:pathLst>
              <a:path w="1053100" h="720057">
                <a:moveTo>
                  <a:pt x="0" y="0"/>
                </a:moveTo>
                <a:lnTo>
                  <a:pt x="1053100" y="0"/>
                </a:lnTo>
                <a:lnTo>
                  <a:pt x="1053100" y="720057"/>
                </a:lnTo>
                <a:lnTo>
                  <a:pt x="0" y="720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16537781" y="-203219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/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/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50" name="Table 3">
            <a:extLst>
              <a:ext uri="{FF2B5EF4-FFF2-40B4-BE49-F238E27FC236}">
                <a16:creationId xmlns:a16="http://schemas.microsoft.com/office/drawing/2014/main" id="{4B22647A-B5E8-BE62-7D59-4864CCA72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870787"/>
              </p:ext>
            </p:extLst>
          </p:nvPr>
        </p:nvGraphicFramePr>
        <p:xfrm>
          <a:off x="6619306" y="3508425"/>
          <a:ext cx="11150600" cy="4680497"/>
        </p:xfrm>
        <a:graphic>
          <a:graphicData uri="http://schemas.openxmlformats.org/drawingml/2006/table">
            <a:tbl>
              <a:tblPr/>
              <a:tblGrid>
                <a:gridCol w="656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470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dirty="0">
                          <a:solidFill>
                            <a:srgbClr val="FFFFFF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Table Name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04AAD">
                            <a:alpha val="100000"/>
                          </a:srgbClr>
                        </a:gs>
                        <a:gs pos="100000">
                          <a:srgbClr val="CB6CE6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dirty="0">
                          <a:solidFill>
                            <a:srgbClr val="FFFFFF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Total Column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04AAD">
                            <a:alpha val="100000"/>
                          </a:srgbClr>
                        </a:gs>
                        <a:gs pos="100000">
                          <a:srgbClr val="CB6CE6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449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Employee Data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22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449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Performance Data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11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449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Leave Data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sym typeface="Public Sans"/>
                        </a:rPr>
                        <a:t>12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6449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Resigned Data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07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B8600BBE-C8A4-2FCC-1A7A-8AE2B0483E53}"/>
              </a:ext>
            </a:extLst>
          </p:cNvPr>
          <p:cNvSpPr txBox="1"/>
          <p:nvPr/>
        </p:nvSpPr>
        <p:spPr>
          <a:xfrm>
            <a:off x="635417" y="4097196"/>
            <a:ext cx="595356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Initial data gathering from HR systems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Database setup and configuration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Validation of data sources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Data quality assessment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D254E-22FB-E4E4-7AF9-CB97F7853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>
            <a:extLst>
              <a:ext uri="{FF2B5EF4-FFF2-40B4-BE49-F238E27FC236}">
                <a16:creationId xmlns:a16="http://schemas.microsoft.com/office/drawing/2014/main" id="{5CF50D17-65DC-8314-3ED0-6364260B185C}"/>
              </a:ext>
            </a:extLst>
          </p:cNvPr>
          <p:cNvGrpSpPr/>
          <p:nvPr/>
        </p:nvGrpSpPr>
        <p:grpSpPr>
          <a:xfrm rot="-10800000">
            <a:off x="14178808" y="-1362592"/>
            <a:ext cx="5119583" cy="2446670"/>
            <a:chOff x="0" y="0"/>
            <a:chExt cx="1177416" cy="56269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96005A47-3493-67AA-9A82-3695CDB39C20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F69DEA54-C170-1D43-DF97-BBFE0DF41A7C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EB73FAD7-2D6D-3110-7D30-683EA22560E2}"/>
              </a:ext>
            </a:extLst>
          </p:cNvPr>
          <p:cNvGrpSpPr/>
          <p:nvPr/>
        </p:nvGrpSpPr>
        <p:grpSpPr>
          <a:xfrm rot="-10800000">
            <a:off x="-1010392" y="-1362592"/>
            <a:ext cx="5119583" cy="2446670"/>
            <a:chOff x="0" y="0"/>
            <a:chExt cx="1177416" cy="56269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8E1B091-A481-4427-45DB-8CF889A62D60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A0BD21EB-06B3-36D9-8334-8D3928E629B9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44A24900-9972-ABAF-8208-F55FE98B0F9C}"/>
              </a:ext>
            </a:extLst>
          </p:cNvPr>
          <p:cNvGrpSpPr/>
          <p:nvPr/>
        </p:nvGrpSpPr>
        <p:grpSpPr>
          <a:xfrm rot="-10800000">
            <a:off x="1136650" y="-624938"/>
            <a:ext cx="5726233" cy="1198000"/>
            <a:chOff x="0" y="0"/>
            <a:chExt cx="3054608" cy="639062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FF4B15DC-E41E-0A92-DD12-4FBDB0F50985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74A95C22-83E2-CA77-A7E3-691F35E03099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329CBA4C-AD21-2AE3-5391-3FE44E220DF3}"/>
              </a:ext>
            </a:extLst>
          </p:cNvPr>
          <p:cNvGrpSpPr/>
          <p:nvPr/>
        </p:nvGrpSpPr>
        <p:grpSpPr>
          <a:xfrm rot="-10800000">
            <a:off x="11425117" y="-624938"/>
            <a:ext cx="5726233" cy="1198000"/>
            <a:chOff x="0" y="0"/>
            <a:chExt cx="3054608" cy="639062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7EC5145E-69A8-90C5-35FE-948AB5320D3B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FC172E0B-9C38-A1F3-641B-8949928A2638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4" name="TextBox 44">
            <a:extLst>
              <a:ext uri="{FF2B5EF4-FFF2-40B4-BE49-F238E27FC236}">
                <a16:creationId xmlns:a16="http://schemas.microsoft.com/office/drawing/2014/main" id="{D0D509BD-16F5-638D-F031-46C6EA6F0D68}"/>
              </a:ext>
            </a:extLst>
          </p:cNvPr>
          <p:cNvSpPr txBox="1"/>
          <p:nvPr/>
        </p:nvSpPr>
        <p:spPr>
          <a:xfrm>
            <a:off x="4662323" y="702010"/>
            <a:ext cx="8963353" cy="101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GROUPING</a:t>
            </a:r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15CAD0CE-0B58-95CC-687A-896A55E4AE20}"/>
              </a:ext>
            </a:extLst>
          </p:cNvPr>
          <p:cNvSpPr/>
          <p:nvPr/>
        </p:nvSpPr>
        <p:spPr>
          <a:xfrm rot="5400000">
            <a:off x="-1121084" y="3083798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9" y="0"/>
                </a:lnTo>
                <a:lnTo>
                  <a:pt x="2172079" y="690404"/>
                </a:lnTo>
                <a:lnTo>
                  <a:pt x="0" y="690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F598C318-95D6-79FF-9388-2B9A948949DD}"/>
              </a:ext>
            </a:extLst>
          </p:cNvPr>
          <p:cNvSpPr/>
          <p:nvPr/>
        </p:nvSpPr>
        <p:spPr>
          <a:xfrm rot="-5400000">
            <a:off x="17761450" y="7627647"/>
            <a:ext cx="1053100" cy="720057"/>
          </a:xfrm>
          <a:custGeom>
            <a:avLst/>
            <a:gdLst/>
            <a:ahLst/>
            <a:cxnLst/>
            <a:rect l="l" t="t" r="r" b="b"/>
            <a:pathLst>
              <a:path w="1053100" h="720057">
                <a:moveTo>
                  <a:pt x="0" y="0"/>
                </a:moveTo>
                <a:lnTo>
                  <a:pt x="1053100" y="0"/>
                </a:lnTo>
                <a:lnTo>
                  <a:pt x="1053100" y="720057"/>
                </a:lnTo>
                <a:lnTo>
                  <a:pt x="0" y="720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5EE252AC-332A-5EFE-30D0-EB573E9BFC1F}"/>
              </a:ext>
            </a:extLst>
          </p:cNvPr>
          <p:cNvSpPr/>
          <p:nvPr/>
        </p:nvSpPr>
        <p:spPr>
          <a:xfrm>
            <a:off x="16537781" y="-203219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6BB6A778-D521-8ABC-EA44-736CE1E3E50B}"/>
              </a:ext>
            </a:extLst>
          </p:cNvPr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>
            <a:extLst>
              <a:ext uri="{FF2B5EF4-FFF2-40B4-BE49-F238E27FC236}">
                <a16:creationId xmlns:a16="http://schemas.microsoft.com/office/drawing/2014/main" id="{5489BA5D-1743-7251-CCC0-8393B91CDEF0}"/>
              </a:ext>
            </a:extLst>
          </p:cNvPr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F43A2D80-8143-1640-A1D7-6640A9F0E8BC}"/>
              </a:ext>
            </a:extLst>
          </p:cNvPr>
          <p:cNvGrpSpPr/>
          <p:nvPr/>
        </p:nvGrpSpPr>
        <p:grpSpPr>
          <a:xfrm>
            <a:off x="10439400" y="2437482"/>
            <a:ext cx="7131815" cy="6204128"/>
            <a:chOff x="0" y="0"/>
            <a:chExt cx="9509087" cy="827217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F53FE300-FC3C-07BF-A443-ADC938C9F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1706" r="11706"/>
            <a:stretch>
              <a:fillRect/>
            </a:stretch>
          </p:blipFill>
          <p:spPr>
            <a:xfrm>
              <a:off x="0" y="0"/>
              <a:ext cx="9509087" cy="827217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3303446-3C0A-43BF-B386-AD7820A557EE}"/>
              </a:ext>
            </a:extLst>
          </p:cNvPr>
          <p:cNvGrpSpPr/>
          <p:nvPr/>
        </p:nvGrpSpPr>
        <p:grpSpPr>
          <a:xfrm>
            <a:off x="1154511" y="2224592"/>
            <a:ext cx="7257924" cy="1793426"/>
            <a:chOff x="1154511" y="2224592"/>
            <a:chExt cx="7257924" cy="1793426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0C34FD1-8842-9FBB-E1F6-52E4FB37A4D9}"/>
                </a:ext>
              </a:extLst>
            </p:cNvPr>
            <p:cNvGrpSpPr/>
            <p:nvPr/>
          </p:nvGrpSpPr>
          <p:grpSpPr>
            <a:xfrm>
              <a:off x="1925127" y="2716943"/>
              <a:ext cx="6487308" cy="808725"/>
              <a:chOff x="0" y="0"/>
              <a:chExt cx="1708591" cy="212997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ADAA664A-4DCA-D4D0-C70F-0DC01B07DB4B}"/>
                  </a:ext>
                </a:extLst>
              </p:cNvPr>
              <p:cNvSpPr/>
              <p:nvPr/>
            </p:nvSpPr>
            <p:spPr>
              <a:xfrm>
                <a:off x="0" y="0"/>
                <a:ext cx="1708591" cy="212997"/>
              </a:xfrm>
              <a:custGeom>
                <a:avLst/>
                <a:gdLst/>
                <a:ahLst/>
                <a:cxnLst/>
                <a:rect l="l" t="t" r="r" b="b"/>
                <a:pathLst>
                  <a:path w="1708591" h="212997">
                    <a:moveTo>
                      <a:pt x="13127" y="0"/>
                    </a:moveTo>
                    <a:lnTo>
                      <a:pt x="1695464" y="0"/>
                    </a:lnTo>
                    <a:cubicBezTo>
                      <a:pt x="1698946" y="0"/>
                      <a:pt x="1702285" y="1383"/>
                      <a:pt x="1704747" y="3845"/>
                    </a:cubicBezTo>
                    <a:cubicBezTo>
                      <a:pt x="1707208" y="6307"/>
                      <a:pt x="1708591" y="9646"/>
                      <a:pt x="1708591" y="13127"/>
                    </a:cubicBezTo>
                    <a:lnTo>
                      <a:pt x="1708591" y="199870"/>
                    </a:lnTo>
                    <a:cubicBezTo>
                      <a:pt x="1708591" y="203352"/>
                      <a:pt x="1707208" y="206691"/>
                      <a:pt x="1704747" y="209153"/>
                    </a:cubicBezTo>
                    <a:cubicBezTo>
                      <a:pt x="1702285" y="211614"/>
                      <a:pt x="1698946" y="212997"/>
                      <a:pt x="1695464" y="212997"/>
                    </a:cubicBezTo>
                    <a:lnTo>
                      <a:pt x="13127" y="212997"/>
                    </a:lnTo>
                    <a:cubicBezTo>
                      <a:pt x="9646" y="212997"/>
                      <a:pt x="6307" y="211614"/>
                      <a:pt x="3845" y="209153"/>
                    </a:cubicBezTo>
                    <a:cubicBezTo>
                      <a:pt x="1383" y="206691"/>
                      <a:pt x="0" y="203352"/>
                      <a:pt x="0" y="199870"/>
                    </a:cubicBezTo>
                    <a:lnTo>
                      <a:pt x="0" y="13127"/>
                    </a:lnTo>
                    <a:cubicBezTo>
                      <a:pt x="0" y="9646"/>
                      <a:pt x="1383" y="6307"/>
                      <a:pt x="3845" y="3845"/>
                    </a:cubicBezTo>
                    <a:cubicBezTo>
                      <a:pt x="6307" y="1383"/>
                      <a:pt x="9646" y="0"/>
                      <a:pt x="13127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B8F2C4D7-22A7-A320-9470-213149E0587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08591" cy="2510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F9A0B4D0-AB38-3BA2-0B49-5306E6EE6503}"/>
                </a:ext>
              </a:extLst>
            </p:cNvPr>
            <p:cNvSpPr/>
            <p:nvPr/>
          </p:nvSpPr>
          <p:spPr>
            <a:xfrm>
              <a:off x="1154511" y="2224592"/>
              <a:ext cx="1541232" cy="1793426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B0606"/>
            </a:solidFill>
          </p:spPr>
          <p:txBody>
            <a:bodyPr anchor="ctr"/>
            <a:lstStyle/>
            <a:p>
              <a:pPr algn="ctr"/>
              <a:r>
                <a:rPr lang="en-US" sz="7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4" name="TextBox 35">
              <a:extLst>
                <a:ext uri="{FF2B5EF4-FFF2-40B4-BE49-F238E27FC236}">
                  <a16:creationId xmlns:a16="http://schemas.microsoft.com/office/drawing/2014/main" id="{7119C7A1-97B6-B8F1-1479-0D7C39ACD4A4}"/>
                </a:ext>
              </a:extLst>
            </p:cNvPr>
            <p:cNvSpPr txBox="1"/>
            <p:nvPr/>
          </p:nvSpPr>
          <p:spPr>
            <a:xfrm>
              <a:off x="3087755" y="2936857"/>
              <a:ext cx="3269905" cy="416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72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Public Sans" panose="020B0604020202020204" charset="0"/>
                  <a:ea typeface="Canva Sans"/>
                  <a:cs typeface="Canva Sans"/>
                  <a:sym typeface="Canva Sans"/>
                </a:rPr>
                <a:t>MIZAN, MUSHFIQ 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8262A66-183E-04C2-AE50-204D4BE90989}"/>
              </a:ext>
            </a:extLst>
          </p:cNvPr>
          <p:cNvGrpSpPr/>
          <p:nvPr/>
        </p:nvGrpSpPr>
        <p:grpSpPr>
          <a:xfrm>
            <a:off x="1154511" y="4770142"/>
            <a:ext cx="7257924" cy="1793426"/>
            <a:chOff x="1154511" y="4627104"/>
            <a:chExt cx="7257924" cy="1793426"/>
          </a:xfrm>
        </p:grpSpPr>
        <p:grpSp>
          <p:nvGrpSpPr>
            <p:cNvPr id="59" name="Group 4">
              <a:extLst>
                <a:ext uri="{FF2B5EF4-FFF2-40B4-BE49-F238E27FC236}">
                  <a16:creationId xmlns:a16="http://schemas.microsoft.com/office/drawing/2014/main" id="{F0356C71-6214-EF36-F0B3-F88F7BB20D3D}"/>
                </a:ext>
              </a:extLst>
            </p:cNvPr>
            <p:cNvGrpSpPr/>
            <p:nvPr/>
          </p:nvGrpSpPr>
          <p:grpSpPr>
            <a:xfrm>
              <a:off x="1925127" y="5162233"/>
              <a:ext cx="6487308" cy="808725"/>
              <a:chOff x="0" y="0"/>
              <a:chExt cx="1708591" cy="212997"/>
            </a:xfrm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BC4A7729-D927-C906-7387-EE26DE03BE53}"/>
                  </a:ext>
                </a:extLst>
              </p:cNvPr>
              <p:cNvSpPr/>
              <p:nvPr/>
            </p:nvSpPr>
            <p:spPr>
              <a:xfrm>
                <a:off x="0" y="0"/>
                <a:ext cx="1708591" cy="212997"/>
              </a:xfrm>
              <a:custGeom>
                <a:avLst/>
                <a:gdLst/>
                <a:ahLst/>
                <a:cxnLst/>
                <a:rect l="l" t="t" r="r" b="b"/>
                <a:pathLst>
                  <a:path w="1708591" h="212997">
                    <a:moveTo>
                      <a:pt x="13127" y="0"/>
                    </a:moveTo>
                    <a:lnTo>
                      <a:pt x="1695464" y="0"/>
                    </a:lnTo>
                    <a:cubicBezTo>
                      <a:pt x="1698946" y="0"/>
                      <a:pt x="1702285" y="1383"/>
                      <a:pt x="1704747" y="3845"/>
                    </a:cubicBezTo>
                    <a:cubicBezTo>
                      <a:pt x="1707208" y="6307"/>
                      <a:pt x="1708591" y="9646"/>
                      <a:pt x="1708591" y="13127"/>
                    </a:cubicBezTo>
                    <a:lnTo>
                      <a:pt x="1708591" y="199870"/>
                    </a:lnTo>
                    <a:cubicBezTo>
                      <a:pt x="1708591" y="203352"/>
                      <a:pt x="1707208" y="206691"/>
                      <a:pt x="1704747" y="209153"/>
                    </a:cubicBezTo>
                    <a:cubicBezTo>
                      <a:pt x="1702285" y="211614"/>
                      <a:pt x="1698946" y="212997"/>
                      <a:pt x="1695464" y="212997"/>
                    </a:cubicBezTo>
                    <a:lnTo>
                      <a:pt x="13127" y="212997"/>
                    </a:lnTo>
                    <a:cubicBezTo>
                      <a:pt x="9646" y="212997"/>
                      <a:pt x="6307" y="211614"/>
                      <a:pt x="3845" y="209153"/>
                    </a:cubicBezTo>
                    <a:cubicBezTo>
                      <a:pt x="1383" y="206691"/>
                      <a:pt x="0" y="203352"/>
                      <a:pt x="0" y="199870"/>
                    </a:cubicBezTo>
                    <a:lnTo>
                      <a:pt x="0" y="13127"/>
                    </a:lnTo>
                    <a:cubicBezTo>
                      <a:pt x="0" y="9646"/>
                      <a:pt x="1383" y="6307"/>
                      <a:pt x="3845" y="3845"/>
                    </a:cubicBezTo>
                    <a:cubicBezTo>
                      <a:pt x="6307" y="1383"/>
                      <a:pt x="9646" y="0"/>
                      <a:pt x="13127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TextBox 6">
                <a:extLst>
                  <a:ext uri="{FF2B5EF4-FFF2-40B4-BE49-F238E27FC236}">
                    <a16:creationId xmlns:a16="http://schemas.microsoft.com/office/drawing/2014/main" id="{AFF41100-E59A-5783-4498-AA002D6F5CC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08591" cy="2510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43C92DA7-48C8-00E9-9997-1F46D963752B}"/>
                </a:ext>
              </a:extLst>
            </p:cNvPr>
            <p:cNvSpPr/>
            <p:nvPr/>
          </p:nvSpPr>
          <p:spPr>
            <a:xfrm>
              <a:off x="1154511" y="4627104"/>
              <a:ext cx="1541232" cy="1793426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B0606"/>
            </a:solidFill>
          </p:spPr>
          <p:txBody>
            <a:bodyPr anchor="ctr"/>
            <a:lstStyle/>
            <a:p>
              <a:pPr algn="ctr"/>
              <a:r>
                <a:rPr lang="en-US" sz="7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75" name="TextBox 35">
              <a:extLst>
                <a:ext uri="{FF2B5EF4-FFF2-40B4-BE49-F238E27FC236}">
                  <a16:creationId xmlns:a16="http://schemas.microsoft.com/office/drawing/2014/main" id="{76F50A8B-F5D2-9B93-F2D1-D1FE5F7CEF93}"/>
                </a:ext>
              </a:extLst>
            </p:cNvPr>
            <p:cNvSpPr txBox="1"/>
            <p:nvPr/>
          </p:nvSpPr>
          <p:spPr>
            <a:xfrm>
              <a:off x="3087755" y="5358267"/>
              <a:ext cx="3269905" cy="416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72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Public Sans" panose="020B0604020202020204" charset="0"/>
                  <a:ea typeface="Canva Sans"/>
                  <a:cs typeface="Canva Sans"/>
                  <a:sym typeface="Canva Sans"/>
                </a:rPr>
                <a:t>ASIF, TISHA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59CDA43-42CB-E869-5085-89F14E3E93CE}"/>
              </a:ext>
            </a:extLst>
          </p:cNvPr>
          <p:cNvGrpSpPr/>
          <p:nvPr/>
        </p:nvGrpSpPr>
        <p:grpSpPr>
          <a:xfrm>
            <a:off x="1154511" y="7315692"/>
            <a:ext cx="7257924" cy="1793426"/>
            <a:chOff x="1154511" y="6748686"/>
            <a:chExt cx="7257924" cy="1793426"/>
          </a:xfrm>
        </p:grpSpPr>
        <p:grpSp>
          <p:nvGrpSpPr>
            <p:cNvPr id="66" name="Group 4">
              <a:extLst>
                <a:ext uri="{FF2B5EF4-FFF2-40B4-BE49-F238E27FC236}">
                  <a16:creationId xmlns:a16="http://schemas.microsoft.com/office/drawing/2014/main" id="{C87FD52D-871E-57CA-FC68-FCBDD63243D5}"/>
                </a:ext>
              </a:extLst>
            </p:cNvPr>
            <p:cNvGrpSpPr/>
            <p:nvPr/>
          </p:nvGrpSpPr>
          <p:grpSpPr>
            <a:xfrm>
              <a:off x="1925127" y="7313367"/>
              <a:ext cx="6487308" cy="808725"/>
              <a:chOff x="0" y="0"/>
              <a:chExt cx="1708591" cy="212997"/>
            </a:xfrm>
          </p:grpSpPr>
          <p:sp>
            <p:nvSpPr>
              <p:cNvPr id="67" name="Freeform 5">
                <a:extLst>
                  <a:ext uri="{FF2B5EF4-FFF2-40B4-BE49-F238E27FC236}">
                    <a16:creationId xmlns:a16="http://schemas.microsoft.com/office/drawing/2014/main" id="{A207F1FD-688B-3DAC-AC79-68F6BC82DF77}"/>
                  </a:ext>
                </a:extLst>
              </p:cNvPr>
              <p:cNvSpPr/>
              <p:nvPr/>
            </p:nvSpPr>
            <p:spPr>
              <a:xfrm>
                <a:off x="0" y="0"/>
                <a:ext cx="1708591" cy="212997"/>
              </a:xfrm>
              <a:custGeom>
                <a:avLst/>
                <a:gdLst/>
                <a:ahLst/>
                <a:cxnLst/>
                <a:rect l="l" t="t" r="r" b="b"/>
                <a:pathLst>
                  <a:path w="1708591" h="212997">
                    <a:moveTo>
                      <a:pt x="13127" y="0"/>
                    </a:moveTo>
                    <a:lnTo>
                      <a:pt x="1695464" y="0"/>
                    </a:lnTo>
                    <a:cubicBezTo>
                      <a:pt x="1698946" y="0"/>
                      <a:pt x="1702285" y="1383"/>
                      <a:pt x="1704747" y="3845"/>
                    </a:cubicBezTo>
                    <a:cubicBezTo>
                      <a:pt x="1707208" y="6307"/>
                      <a:pt x="1708591" y="9646"/>
                      <a:pt x="1708591" y="13127"/>
                    </a:cubicBezTo>
                    <a:lnTo>
                      <a:pt x="1708591" y="199870"/>
                    </a:lnTo>
                    <a:cubicBezTo>
                      <a:pt x="1708591" y="203352"/>
                      <a:pt x="1707208" y="206691"/>
                      <a:pt x="1704747" y="209153"/>
                    </a:cubicBezTo>
                    <a:cubicBezTo>
                      <a:pt x="1702285" y="211614"/>
                      <a:pt x="1698946" y="212997"/>
                      <a:pt x="1695464" y="212997"/>
                    </a:cubicBezTo>
                    <a:lnTo>
                      <a:pt x="13127" y="212997"/>
                    </a:lnTo>
                    <a:cubicBezTo>
                      <a:pt x="9646" y="212997"/>
                      <a:pt x="6307" y="211614"/>
                      <a:pt x="3845" y="209153"/>
                    </a:cubicBezTo>
                    <a:cubicBezTo>
                      <a:pt x="1383" y="206691"/>
                      <a:pt x="0" y="203352"/>
                      <a:pt x="0" y="199870"/>
                    </a:cubicBezTo>
                    <a:lnTo>
                      <a:pt x="0" y="13127"/>
                    </a:lnTo>
                    <a:cubicBezTo>
                      <a:pt x="0" y="9646"/>
                      <a:pt x="1383" y="6307"/>
                      <a:pt x="3845" y="3845"/>
                    </a:cubicBezTo>
                    <a:cubicBezTo>
                      <a:pt x="6307" y="1383"/>
                      <a:pt x="9646" y="0"/>
                      <a:pt x="13127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TextBox 6">
                <a:extLst>
                  <a:ext uri="{FF2B5EF4-FFF2-40B4-BE49-F238E27FC236}">
                    <a16:creationId xmlns:a16="http://schemas.microsoft.com/office/drawing/2014/main" id="{8044D1B9-057E-7A6B-399E-8FCF66A4BF8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08591" cy="2510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D1E2DD0-6D5B-50A3-58F5-86317931349E}"/>
                </a:ext>
              </a:extLst>
            </p:cNvPr>
            <p:cNvSpPr/>
            <p:nvPr/>
          </p:nvSpPr>
          <p:spPr>
            <a:xfrm>
              <a:off x="1154511" y="6748686"/>
              <a:ext cx="1541232" cy="1793426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B0606"/>
            </a:solidFill>
          </p:spPr>
          <p:txBody>
            <a:bodyPr anchor="ctr"/>
            <a:lstStyle/>
            <a:p>
              <a:pPr algn="ctr"/>
              <a:r>
                <a:rPr lang="en-US" sz="7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6" name="TextBox 35">
              <a:extLst>
                <a:ext uri="{FF2B5EF4-FFF2-40B4-BE49-F238E27FC236}">
                  <a16:creationId xmlns:a16="http://schemas.microsoft.com/office/drawing/2014/main" id="{76464F18-06FA-9F9B-5A74-8306694E0E63}"/>
                </a:ext>
              </a:extLst>
            </p:cNvPr>
            <p:cNvSpPr txBox="1"/>
            <p:nvPr/>
          </p:nvSpPr>
          <p:spPr>
            <a:xfrm>
              <a:off x="3087755" y="7514221"/>
              <a:ext cx="3269905" cy="416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72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Public Sans" panose="020B0604020202020204" charset="0"/>
                  <a:ea typeface="Canva Sans"/>
                  <a:cs typeface="Canva Sans"/>
                  <a:sym typeface="Canva Sans"/>
                </a:rPr>
                <a:t>SHAEK, TRIPTY </a:t>
              </a:r>
            </a:p>
          </p:txBody>
        </p:sp>
      </p:grpSp>
      <p:grpSp>
        <p:nvGrpSpPr>
          <p:cNvPr id="80" name="Group 2">
            <a:extLst>
              <a:ext uri="{FF2B5EF4-FFF2-40B4-BE49-F238E27FC236}">
                <a16:creationId xmlns:a16="http://schemas.microsoft.com/office/drawing/2014/main" id="{BB51F5F1-D0EC-A685-9B48-AD62F43E9EE7}"/>
              </a:ext>
            </a:extLst>
          </p:cNvPr>
          <p:cNvGrpSpPr/>
          <p:nvPr/>
        </p:nvGrpSpPr>
        <p:grpSpPr>
          <a:xfrm>
            <a:off x="2735211" y="3929649"/>
            <a:ext cx="5953097" cy="528051"/>
            <a:chOff x="0" y="0"/>
            <a:chExt cx="2604103" cy="266236"/>
          </a:xfrm>
        </p:grpSpPr>
        <p:sp>
          <p:nvSpPr>
            <p:cNvPr id="81" name="Freeform 3">
              <a:extLst>
                <a:ext uri="{FF2B5EF4-FFF2-40B4-BE49-F238E27FC236}">
                  <a16:creationId xmlns:a16="http://schemas.microsoft.com/office/drawing/2014/main" id="{A6A96C61-4C04-13D3-E252-CB5D853E7E8B}"/>
                </a:ext>
              </a:extLst>
            </p:cNvPr>
            <p:cNvSpPr/>
            <p:nvPr/>
          </p:nvSpPr>
          <p:spPr>
            <a:xfrm>
              <a:off x="0" y="0"/>
              <a:ext cx="2604103" cy="266236"/>
            </a:xfrm>
            <a:custGeom>
              <a:avLst/>
              <a:gdLst/>
              <a:ahLst/>
              <a:cxnLst/>
              <a:rect l="l" t="t" r="r" b="b"/>
              <a:pathLst>
                <a:path w="2604103" h="266236">
                  <a:moveTo>
                    <a:pt x="24216" y="0"/>
                  </a:moveTo>
                  <a:lnTo>
                    <a:pt x="2579886" y="0"/>
                  </a:lnTo>
                  <a:cubicBezTo>
                    <a:pt x="2586309" y="0"/>
                    <a:pt x="2592469" y="2551"/>
                    <a:pt x="2597010" y="7093"/>
                  </a:cubicBezTo>
                  <a:cubicBezTo>
                    <a:pt x="2601551" y="11634"/>
                    <a:pt x="2604103" y="17794"/>
                    <a:pt x="2604103" y="24216"/>
                  </a:cubicBezTo>
                  <a:lnTo>
                    <a:pt x="2604103" y="242020"/>
                  </a:lnTo>
                  <a:cubicBezTo>
                    <a:pt x="2604103" y="248442"/>
                    <a:pt x="2601551" y="254602"/>
                    <a:pt x="2597010" y="259144"/>
                  </a:cubicBezTo>
                  <a:cubicBezTo>
                    <a:pt x="2592469" y="263685"/>
                    <a:pt x="2586309" y="266236"/>
                    <a:pt x="2579886" y="266236"/>
                  </a:cubicBezTo>
                  <a:lnTo>
                    <a:pt x="24216" y="266236"/>
                  </a:lnTo>
                  <a:cubicBezTo>
                    <a:pt x="17794" y="266236"/>
                    <a:pt x="11634" y="263685"/>
                    <a:pt x="7093" y="259144"/>
                  </a:cubicBezTo>
                  <a:cubicBezTo>
                    <a:pt x="2551" y="254602"/>
                    <a:pt x="0" y="248442"/>
                    <a:pt x="0" y="242020"/>
                  </a:cubicBezTo>
                  <a:lnTo>
                    <a:pt x="0" y="24216"/>
                  </a:lnTo>
                  <a:cubicBezTo>
                    <a:pt x="0" y="17794"/>
                    <a:pt x="2551" y="11634"/>
                    <a:pt x="7093" y="7093"/>
                  </a:cubicBezTo>
                  <a:cubicBezTo>
                    <a:pt x="11634" y="2551"/>
                    <a:pt x="17794" y="0"/>
                    <a:pt x="2421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TextBox 4">
              <a:extLst>
                <a:ext uri="{FF2B5EF4-FFF2-40B4-BE49-F238E27FC236}">
                  <a16:creationId xmlns:a16="http://schemas.microsoft.com/office/drawing/2014/main" id="{E5E6065C-2CA2-FC61-6CCC-7A366586CB32}"/>
                </a:ext>
              </a:extLst>
            </p:cNvPr>
            <p:cNvSpPr txBox="1"/>
            <p:nvPr/>
          </p:nvSpPr>
          <p:spPr>
            <a:xfrm>
              <a:off x="0" y="-38100"/>
              <a:ext cx="2604103" cy="304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84" name="Freeform 18">
            <a:extLst>
              <a:ext uri="{FF2B5EF4-FFF2-40B4-BE49-F238E27FC236}">
                <a16:creationId xmlns:a16="http://schemas.microsoft.com/office/drawing/2014/main" id="{183F08B9-627F-5D8F-37E3-BD46CB9F1CF8}"/>
              </a:ext>
            </a:extLst>
          </p:cNvPr>
          <p:cNvSpPr/>
          <p:nvPr/>
        </p:nvSpPr>
        <p:spPr>
          <a:xfrm>
            <a:off x="2211793" y="3673162"/>
            <a:ext cx="905246" cy="1013138"/>
          </a:xfrm>
          <a:custGeom>
            <a:avLst/>
            <a:gdLst/>
            <a:ahLst/>
            <a:cxnLst/>
            <a:rect l="l" t="t" r="r" b="b"/>
            <a:pathLst>
              <a:path w="698500" h="781751">
                <a:moveTo>
                  <a:pt x="419129" y="25133"/>
                </a:moveTo>
                <a:lnTo>
                  <a:pt x="628621" y="147019"/>
                </a:lnTo>
                <a:cubicBezTo>
                  <a:pt x="671885" y="172191"/>
                  <a:pt x="698500" y="218468"/>
                  <a:pt x="698500" y="268522"/>
                </a:cubicBezTo>
                <a:lnTo>
                  <a:pt x="698500" y="513230"/>
                </a:lnTo>
                <a:cubicBezTo>
                  <a:pt x="698500" y="563284"/>
                  <a:pt x="671885" y="609561"/>
                  <a:pt x="628621" y="634733"/>
                </a:cubicBezTo>
                <a:lnTo>
                  <a:pt x="419129" y="756619"/>
                </a:lnTo>
                <a:cubicBezTo>
                  <a:pt x="375933" y="781752"/>
                  <a:pt x="322567" y="781752"/>
                  <a:pt x="279371" y="756619"/>
                </a:cubicBezTo>
                <a:lnTo>
                  <a:pt x="69879" y="634733"/>
                </a:lnTo>
                <a:cubicBezTo>
                  <a:pt x="26615" y="609561"/>
                  <a:pt x="0" y="563284"/>
                  <a:pt x="0" y="513230"/>
                </a:cubicBezTo>
                <a:lnTo>
                  <a:pt x="0" y="268522"/>
                </a:lnTo>
                <a:cubicBezTo>
                  <a:pt x="0" y="218468"/>
                  <a:pt x="26615" y="172191"/>
                  <a:pt x="69879" y="147019"/>
                </a:cubicBezTo>
                <a:lnTo>
                  <a:pt x="279371" y="25133"/>
                </a:lnTo>
                <a:cubicBezTo>
                  <a:pt x="322567" y="0"/>
                  <a:pt x="375933" y="0"/>
                  <a:pt x="419129" y="25133"/>
                </a:cubicBezTo>
                <a:close/>
              </a:path>
            </a:pathLst>
          </a:custGeom>
          <a:solidFill>
            <a:srgbClr val="8B0606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85" name="TextBox 19">
            <a:extLst>
              <a:ext uri="{FF2B5EF4-FFF2-40B4-BE49-F238E27FC236}">
                <a16:creationId xmlns:a16="http://schemas.microsoft.com/office/drawing/2014/main" id="{98320FD7-62C9-F695-A93A-369E231D897A}"/>
              </a:ext>
            </a:extLst>
          </p:cNvPr>
          <p:cNvSpPr txBox="1"/>
          <p:nvPr/>
        </p:nvSpPr>
        <p:spPr>
          <a:xfrm>
            <a:off x="2282589" y="3753220"/>
            <a:ext cx="905246" cy="7406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56"/>
              </a:lnSpc>
            </a:pPr>
            <a:endParaRPr/>
          </a:p>
        </p:txBody>
      </p:sp>
      <p:sp>
        <p:nvSpPr>
          <p:cNvPr id="87" name="TextBox 38">
            <a:extLst>
              <a:ext uri="{FF2B5EF4-FFF2-40B4-BE49-F238E27FC236}">
                <a16:creationId xmlns:a16="http://schemas.microsoft.com/office/drawing/2014/main" id="{2165D00A-A205-E5D6-1DDB-FC0C9612CDBE}"/>
              </a:ext>
            </a:extLst>
          </p:cNvPr>
          <p:cNvSpPr txBox="1"/>
          <p:nvPr/>
        </p:nvSpPr>
        <p:spPr>
          <a:xfrm>
            <a:off x="3227052" y="4025355"/>
            <a:ext cx="5840748" cy="337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56"/>
              </a:lnSpc>
              <a:spcBef>
                <a:spcPct val="0"/>
              </a:spcBef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Diversity &amp; Inclusion, Resigned Analysis</a:t>
            </a:r>
          </a:p>
        </p:txBody>
      </p:sp>
      <p:grpSp>
        <p:nvGrpSpPr>
          <p:cNvPr id="88" name="Group 2">
            <a:extLst>
              <a:ext uri="{FF2B5EF4-FFF2-40B4-BE49-F238E27FC236}">
                <a16:creationId xmlns:a16="http://schemas.microsoft.com/office/drawing/2014/main" id="{B11A474A-F89E-5ED8-D14B-C628ABF0CE1D}"/>
              </a:ext>
            </a:extLst>
          </p:cNvPr>
          <p:cNvGrpSpPr/>
          <p:nvPr/>
        </p:nvGrpSpPr>
        <p:grpSpPr>
          <a:xfrm>
            <a:off x="2735211" y="6444249"/>
            <a:ext cx="5953097" cy="528051"/>
            <a:chOff x="0" y="0"/>
            <a:chExt cx="2604103" cy="266236"/>
          </a:xfrm>
        </p:grpSpPr>
        <p:sp>
          <p:nvSpPr>
            <p:cNvPr id="89" name="Freeform 3">
              <a:extLst>
                <a:ext uri="{FF2B5EF4-FFF2-40B4-BE49-F238E27FC236}">
                  <a16:creationId xmlns:a16="http://schemas.microsoft.com/office/drawing/2014/main" id="{883D337D-8987-6C18-CCDE-D0256EB47CA6}"/>
                </a:ext>
              </a:extLst>
            </p:cNvPr>
            <p:cNvSpPr/>
            <p:nvPr/>
          </p:nvSpPr>
          <p:spPr>
            <a:xfrm>
              <a:off x="0" y="0"/>
              <a:ext cx="2604103" cy="266236"/>
            </a:xfrm>
            <a:custGeom>
              <a:avLst/>
              <a:gdLst/>
              <a:ahLst/>
              <a:cxnLst/>
              <a:rect l="l" t="t" r="r" b="b"/>
              <a:pathLst>
                <a:path w="2604103" h="266236">
                  <a:moveTo>
                    <a:pt x="24216" y="0"/>
                  </a:moveTo>
                  <a:lnTo>
                    <a:pt x="2579886" y="0"/>
                  </a:lnTo>
                  <a:cubicBezTo>
                    <a:pt x="2586309" y="0"/>
                    <a:pt x="2592469" y="2551"/>
                    <a:pt x="2597010" y="7093"/>
                  </a:cubicBezTo>
                  <a:cubicBezTo>
                    <a:pt x="2601551" y="11634"/>
                    <a:pt x="2604103" y="17794"/>
                    <a:pt x="2604103" y="24216"/>
                  </a:cubicBezTo>
                  <a:lnTo>
                    <a:pt x="2604103" y="242020"/>
                  </a:lnTo>
                  <a:cubicBezTo>
                    <a:pt x="2604103" y="248442"/>
                    <a:pt x="2601551" y="254602"/>
                    <a:pt x="2597010" y="259144"/>
                  </a:cubicBezTo>
                  <a:cubicBezTo>
                    <a:pt x="2592469" y="263685"/>
                    <a:pt x="2586309" y="266236"/>
                    <a:pt x="2579886" y="266236"/>
                  </a:cubicBezTo>
                  <a:lnTo>
                    <a:pt x="24216" y="266236"/>
                  </a:lnTo>
                  <a:cubicBezTo>
                    <a:pt x="17794" y="266236"/>
                    <a:pt x="11634" y="263685"/>
                    <a:pt x="7093" y="259144"/>
                  </a:cubicBezTo>
                  <a:cubicBezTo>
                    <a:pt x="2551" y="254602"/>
                    <a:pt x="0" y="248442"/>
                    <a:pt x="0" y="242020"/>
                  </a:cubicBezTo>
                  <a:lnTo>
                    <a:pt x="0" y="24216"/>
                  </a:lnTo>
                  <a:cubicBezTo>
                    <a:pt x="0" y="17794"/>
                    <a:pt x="2551" y="11634"/>
                    <a:pt x="7093" y="7093"/>
                  </a:cubicBezTo>
                  <a:cubicBezTo>
                    <a:pt x="11634" y="2551"/>
                    <a:pt x="17794" y="0"/>
                    <a:pt x="2421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TextBox 4">
              <a:extLst>
                <a:ext uri="{FF2B5EF4-FFF2-40B4-BE49-F238E27FC236}">
                  <a16:creationId xmlns:a16="http://schemas.microsoft.com/office/drawing/2014/main" id="{A61283DA-F38B-DEB6-9081-606C4137DA1A}"/>
                </a:ext>
              </a:extLst>
            </p:cNvPr>
            <p:cNvSpPr txBox="1"/>
            <p:nvPr/>
          </p:nvSpPr>
          <p:spPr>
            <a:xfrm>
              <a:off x="0" y="-38100"/>
              <a:ext cx="2604103" cy="304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91" name="Freeform 18">
            <a:extLst>
              <a:ext uri="{FF2B5EF4-FFF2-40B4-BE49-F238E27FC236}">
                <a16:creationId xmlns:a16="http://schemas.microsoft.com/office/drawing/2014/main" id="{C47D9F9F-70B0-F981-B881-9DDAD8AD8264}"/>
              </a:ext>
            </a:extLst>
          </p:cNvPr>
          <p:cNvSpPr/>
          <p:nvPr/>
        </p:nvSpPr>
        <p:spPr>
          <a:xfrm>
            <a:off x="2211793" y="6187762"/>
            <a:ext cx="905246" cy="1013138"/>
          </a:xfrm>
          <a:custGeom>
            <a:avLst/>
            <a:gdLst/>
            <a:ahLst/>
            <a:cxnLst/>
            <a:rect l="l" t="t" r="r" b="b"/>
            <a:pathLst>
              <a:path w="698500" h="781751">
                <a:moveTo>
                  <a:pt x="419129" y="25133"/>
                </a:moveTo>
                <a:lnTo>
                  <a:pt x="628621" y="147019"/>
                </a:lnTo>
                <a:cubicBezTo>
                  <a:pt x="671885" y="172191"/>
                  <a:pt x="698500" y="218468"/>
                  <a:pt x="698500" y="268522"/>
                </a:cubicBezTo>
                <a:lnTo>
                  <a:pt x="698500" y="513230"/>
                </a:lnTo>
                <a:cubicBezTo>
                  <a:pt x="698500" y="563284"/>
                  <a:pt x="671885" y="609561"/>
                  <a:pt x="628621" y="634733"/>
                </a:cubicBezTo>
                <a:lnTo>
                  <a:pt x="419129" y="756619"/>
                </a:lnTo>
                <a:cubicBezTo>
                  <a:pt x="375933" y="781752"/>
                  <a:pt x="322567" y="781752"/>
                  <a:pt x="279371" y="756619"/>
                </a:cubicBezTo>
                <a:lnTo>
                  <a:pt x="69879" y="634733"/>
                </a:lnTo>
                <a:cubicBezTo>
                  <a:pt x="26615" y="609561"/>
                  <a:pt x="0" y="563284"/>
                  <a:pt x="0" y="513230"/>
                </a:cubicBezTo>
                <a:lnTo>
                  <a:pt x="0" y="268522"/>
                </a:lnTo>
                <a:cubicBezTo>
                  <a:pt x="0" y="218468"/>
                  <a:pt x="26615" y="172191"/>
                  <a:pt x="69879" y="147019"/>
                </a:cubicBezTo>
                <a:lnTo>
                  <a:pt x="279371" y="25133"/>
                </a:lnTo>
                <a:cubicBezTo>
                  <a:pt x="322567" y="0"/>
                  <a:pt x="375933" y="0"/>
                  <a:pt x="419129" y="25133"/>
                </a:cubicBezTo>
                <a:close/>
              </a:path>
            </a:pathLst>
          </a:custGeom>
          <a:solidFill>
            <a:srgbClr val="8B0606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92" name="TextBox 19">
            <a:extLst>
              <a:ext uri="{FF2B5EF4-FFF2-40B4-BE49-F238E27FC236}">
                <a16:creationId xmlns:a16="http://schemas.microsoft.com/office/drawing/2014/main" id="{165E9F7B-0F41-9F58-9AE7-844BB8553A69}"/>
              </a:ext>
            </a:extLst>
          </p:cNvPr>
          <p:cNvSpPr txBox="1"/>
          <p:nvPr/>
        </p:nvSpPr>
        <p:spPr>
          <a:xfrm>
            <a:off x="2282589" y="6267820"/>
            <a:ext cx="905246" cy="7406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56"/>
              </a:lnSpc>
            </a:pPr>
            <a:endParaRPr/>
          </a:p>
        </p:txBody>
      </p:sp>
      <p:sp>
        <p:nvSpPr>
          <p:cNvPr id="93" name="TextBox 38">
            <a:extLst>
              <a:ext uri="{FF2B5EF4-FFF2-40B4-BE49-F238E27FC236}">
                <a16:creationId xmlns:a16="http://schemas.microsoft.com/office/drawing/2014/main" id="{BBA270F7-1DC3-D8CD-0C74-19BC2805C1B2}"/>
              </a:ext>
            </a:extLst>
          </p:cNvPr>
          <p:cNvSpPr txBox="1"/>
          <p:nvPr/>
        </p:nvSpPr>
        <p:spPr>
          <a:xfrm>
            <a:off x="3227052" y="6539955"/>
            <a:ext cx="5840748" cy="337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56"/>
              </a:lnSpc>
              <a:spcBef>
                <a:spcPct val="0"/>
              </a:spcBef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Salary and Leave Analysis</a:t>
            </a:r>
          </a:p>
        </p:txBody>
      </p:sp>
      <p:grpSp>
        <p:nvGrpSpPr>
          <p:cNvPr id="94" name="Group 2">
            <a:extLst>
              <a:ext uri="{FF2B5EF4-FFF2-40B4-BE49-F238E27FC236}">
                <a16:creationId xmlns:a16="http://schemas.microsoft.com/office/drawing/2014/main" id="{2A4C0F38-535C-FF65-C9D7-DDD15EDB11B1}"/>
              </a:ext>
            </a:extLst>
          </p:cNvPr>
          <p:cNvGrpSpPr/>
          <p:nvPr/>
        </p:nvGrpSpPr>
        <p:grpSpPr>
          <a:xfrm>
            <a:off x="2695742" y="9001087"/>
            <a:ext cx="5953097" cy="528051"/>
            <a:chOff x="0" y="0"/>
            <a:chExt cx="2604103" cy="266236"/>
          </a:xfrm>
        </p:grpSpPr>
        <p:sp>
          <p:nvSpPr>
            <p:cNvPr id="95" name="Freeform 3">
              <a:extLst>
                <a:ext uri="{FF2B5EF4-FFF2-40B4-BE49-F238E27FC236}">
                  <a16:creationId xmlns:a16="http://schemas.microsoft.com/office/drawing/2014/main" id="{D4AFE417-892F-2934-71E4-9A4CD54EE08A}"/>
                </a:ext>
              </a:extLst>
            </p:cNvPr>
            <p:cNvSpPr/>
            <p:nvPr/>
          </p:nvSpPr>
          <p:spPr>
            <a:xfrm>
              <a:off x="0" y="0"/>
              <a:ext cx="2604103" cy="266236"/>
            </a:xfrm>
            <a:custGeom>
              <a:avLst/>
              <a:gdLst/>
              <a:ahLst/>
              <a:cxnLst/>
              <a:rect l="l" t="t" r="r" b="b"/>
              <a:pathLst>
                <a:path w="2604103" h="266236">
                  <a:moveTo>
                    <a:pt x="24216" y="0"/>
                  </a:moveTo>
                  <a:lnTo>
                    <a:pt x="2579886" y="0"/>
                  </a:lnTo>
                  <a:cubicBezTo>
                    <a:pt x="2586309" y="0"/>
                    <a:pt x="2592469" y="2551"/>
                    <a:pt x="2597010" y="7093"/>
                  </a:cubicBezTo>
                  <a:cubicBezTo>
                    <a:pt x="2601551" y="11634"/>
                    <a:pt x="2604103" y="17794"/>
                    <a:pt x="2604103" y="24216"/>
                  </a:cubicBezTo>
                  <a:lnTo>
                    <a:pt x="2604103" y="242020"/>
                  </a:lnTo>
                  <a:cubicBezTo>
                    <a:pt x="2604103" y="248442"/>
                    <a:pt x="2601551" y="254602"/>
                    <a:pt x="2597010" y="259144"/>
                  </a:cubicBezTo>
                  <a:cubicBezTo>
                    <a:pt x="2592469" y="263685"/>
                    <a:pt x="2586309" y="266236"/>
                    <a:pt x="2579886" y="266236"/>
                  </a:cubicBezTo>
                  <a:lnTo>
                    <a:pt x="24216" y="266236"/>
                  </a:lnTo>
                  <a:cubicBezTo>
                    <a:pt x="17794" y="266236"/>
                    <a:pt x="11634" y="263685"/>
                    <a:pt x="7093" y="259144"/>
                  </a:cubicBezTo>
                  <a:cubicBezTo>
                    <a:pt x="2551" y="254602"/>
                    <a:pt x="0" y="248442"/>
                    <a:pt x="0" y="242020"/>
                  </a:cubicBezTo>
                  <a:lnTo>
                    <a:pt x="0" y="24216"/>
                  </a:lnTo>
                  <a:cubicBezTo>
                    <a:pt x="0" y="17794"/>
                    <a:pt x="2551" y="11634"/>
                    <a:pt x="7093" y="7093"/>
                  </a:cubicBezTo>
                  <a:cubicBezTo>
                    <a:pt x="11634" y="2551"/>
                    <a:pt x="17794" y="0"/>
                    <a:pt x="2421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TextBox 4">
              <a:extLst>
                <a:ext uri="{FF2B5EF4-FFF2-40B4-BE49-F238E27FC236}">
                  <a16:creationId xmlns:a16="http://schemas.microsoft.com/office/drawing/2014/main" id="{DBE47117-F7CD-86D5-0463-4F81EEEFC9C8}"/>
                </a:ext>
              </a:extLst>
            </p:cNvPr>
            <p:cNvSpPr txBox="1"/>
            <p:nvPr/>
          </p:nvSpPr>
          <p:spPr>
            <a:xfrm>
              <a:off x="0" y="-38100"/>
              <a:ext cx="2604103" cy="304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97" name="Freeform 18">
            <a:extLst>
              <a:ext uri="{FF2B5EF4-FFF2-40B4-BE49-F238E27FC236}">
                <a16:creationId xmlns:a16="http://schemas.microsoft.com/office/drawing/2014/main" id="{884B13AE-E5C4-DF24-3256-F87645C8BECE}"/>
              </a:ext>
            </a:extLst>
          </p:cNvPr>
          <p:cNvSpPr/>
          <p:nvPr/>
        </p:nvSpPr>
        <p:spPr>
          <a:xfrm>
            <a:off x="2211793" y="8750172"/>
            <a:ext cx="905246" cy="1013138"/>
          </a:xfrm>
          <a:custGeom>
            <a:avLst/>
            <a:gdLst/>
            <a:ahLst/>
            <a:cxnLst/>
            <a:rect l="l" t="t" r="r" b="b"/>
            <a:pathLst>
              <a:path w="698500" h="781751">
                <a:moveTo>
                  <a:pt x="419129" y="25133"/>
                </a:moveTo>
                <a:lnTo>
                  <a:pt x="628621" y="147019"/>
                </a:lnTo>
                <a:cubicBezTo>
                  <a:pt x="671885" y="172191"/>
                  <a:pt x="698500" y="218468"/>
                  <a:pt x="698500" y="268522"/>
                </a:cubicBezTo>
                <a:lnTo>
                  <a:pt x="698500" y="513230"/>
                </a:lnTo>
                <a:cubicBezTo>
                  <a:pt x="698500" y="563284"/>
                  <a:pt x="671885" y="609561"/>
                  <a:pt x="628621" y="634733"/>
                </a:cubicBezTo>
                <a:lnTo>
                  <a:pt x="419129" y="756619"/>
                </a:lnTo>
                <a:cubicBezTo>
                  <a:pt x="375933" y="781752"/>
                  <a:pt x="322567" y="781752"/>
                  <a:pt x="279371" y="756619"/>
                </a:cubicBezTo>
                <a:lnTo>
                  <a:pt x="69879" y="634733"/>
                </a:lnTo>
                <a:cubicBezTo>
                  <a:pt x="26615" y="609561"/>
                  <a:pt x="0" y="563284"/>
                  <a:pt x="0" y="513230"/>
                </a:cubicBezTo>
                <a:lnTo>
                  <a:pt x="0" y="268522"/>
                </a:lnTo>
                <a:cubicBezTo>
                  <a:pt x="0" y="218468"/>
                  <a:pt x="26615" y="172191"/>
                  <a:pt x="69879" y="147019"/>
                </a:cubicBezTo>
                <a:lnTo>
                  <a:pt x="279371" y="25133"/>
                </a:lnTo>
                <a:cubicBezTo>
                  <a:pt x="322567" y="0"/>
                  <a:pt x="375933" y="0"/>
                  <a:pt x="419129" y="25133"/>
                </a:cubicBezTo>
                <a:close/>
              </a:path>
            </a:pathLst>
          </a:custGeom>
          <a:solidFill>
            <a:srgbClr val="8B0606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98" name="TextBox 19">
            <a:extLst>
              <a:ext uri="{FF2B5EF4-FFF2-40B4-BE49-F238E27FC236}">
                <a16:creationId xmlns:a16="http://schemas.microsoft.com/office/drawing/2014/main" id="{435F9CC1-D5F4-544F-50C9-770CA51B6B6D}"/>
              </a:ext>
            </a:extLst>
          </p:cNvPr>
          <p:cNvSpPr txBox="1"/>
          <p:nvPr/>
        </p:nvSpPr>
        <p:spPr>
          <a:xfrm>
            <a:off x="2243120" y="8883892"/>
            <a:ext cx="905246" cy="7406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56"/>
              </a:lnSpc>
            </a:pPr>
            <a:endParaRPr/>
          </a:p>
        </p:txBody>
      </p:sp>
      <p:sp>
        <p:nvSpPr>
          <p:cNvPr id="99" name="TextBox 38">
            <a:extLst>
              <a:ext uri="{FF2B5EF4-FFF2-40B4-BE49-F238E27FC236}">
                <a16:creationId xmlns:a16="http://schemas.microsoft.com/office/drawing/2014/main" id="{610ABABD-138B-EE97-FCD5-B0A92C76E7C1}"/>
              </a:ext>
            </a:extLst>
          </p:cNvPr>
          <p:cNvSpPr txBox="1"/>
          <p:nvPr/>
        </p:nvSpPr>
        <p:spPr>
          <a:xfrm>
            <a:off x="3187583" y="9096793"/>
            <a:ext cx="5840748" cy="337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56"/>
              </a:lnSpc>
              <a:spcBef>
                <a:spcPct val="0"/>
              </a:spcBef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Performance and Training Analysis</a:t>
            </a:r>
          </a:p>
        </p:txBody>
      </p:sp>
    </p:spTree>
    <p:extLst>
      <p:ext uri="{BB962C8B-B14F-4D97-AF65-F5344CB8AC3E}">
        <p14:creationId xmlns:p14="http://schemas.microsoft.com/office/powerpoint/2010/main" val="405650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FEAF8-4404-ECDA-2F8B-3A085DED1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4">
            <a:extLst>
              <a:ext uri="{FF2B5EF4-FFF2-40B4-BE49-F238E27FC236}">
                <a16:creationId xmlns:a16="http://schemas.microsoft.com/office/drawing/2014/main" id="{A369B351-45BA-2060-7104-B397EE489F43}"/>
              </a:ext>
            </a:extLst>
          </p:cNvPr>
          <p:cNvSpPr txBox="1"/>
          <p:nvPr/>
        </p:nvSpPr>
        <p:spPr>
          <a:xfrm>
            <a:off x="-673113" y="4822991"/>
            <a:ext cx="8963353" cy="101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MEET OUT TEAM</a:t>
            </a:r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E68EB5DF-52C5-BE2A-66FD-553704D4767B}"/>
              </a:ext>
            </a:extLst>
          </p:cNvPr>
          <p:cNvSpPr/>
          <p:nvPr/>
        </p:nvSpPr>
        <p:spPr>
          <a:xfrm rot="5400000">
            <a:off x="-1121084" y="3083798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9" y="0"/>
                </a:lnTo>
                <a:lnTo>
                  <a:pt x="2172079" y="690404"/>
                </a:lnTo>
                <a:lnTo>
                  <a:pt x="0" y="690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>
              <a:latin typeface="Public Sans" panose="020B0604020202020204" charset="0"/>
            </a:endParaRPr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23DA90B5-0E29-1567-1B66-EA72CB5962CA}"/>
              </a:ext>
            </a:extLst>
          </p:cNvPr>
          <p:cNvSpPr/>
          <p:nvPr/>
        </p:nvSpPr>
        <p:spPr>
          <a:xfrm rot="-5400000">
            <a:off x="17761450" y="7432361"/>
            <a:ext cx="1053100" cy="720057"/>
          </a:xfrm>
          <a:custGeom>
            <a:avLst/>
            <a:gdLst/>
            <a:ahLst/>
            <a:cxnLst/>
            <a:rect l="l" t="t" r="r" b="b"/>
            <a:pathLst>
              <a:path w="1053100" h="720057">
                <a:moveTo>
                  <a:pt x="0" y="0"/>
                </a:moveTo>
                <a:lnTo>
                  <a:pt x="1053100" y="0"/>
                </a:lnTo>
                <a:lnTo>
                  <a:pt x="1053100" y="720057"/>
                </a:lnTo>
                <a:lnTo>
                  <a:pt x="0" y="720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Public Sans" panose="020B0604020202020204" charset="0"/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3354104B-64B0-3BEE-9423-A7D0EC400363}"/>
              </a:ext>
            </a:extLst>
          </p:cNvPr>
          <p:cNvGrpSpPr/>
          <p:nvPr/>
        </p:nvGrpSpPr>
        <p:grpSpPr>
          <a:xfrm>
            <a:off x="11400248" y="1017740"/>
            <a:ext cx="3092243" cy="4122695"/>
            <a:chOff x="0" y="0"/>
            <a:chExt cx="6242528" cy="832277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D84BAB2-E3EB-11D7-5E7D-E6CA4FEA5695}"/>
                </a:ext>
              </a:extLst>
            </p:cNvPr>
            <p:cNvSpPr/>
            <p:nvPr/>
          </p:nvSpPr>
          <p:spPr>
            <a:xfrm>
              <a:off x="0" y="0"/>
              <a:ext cx="6242528" cy="8322773"/>
            </a:xfrm>
            <a:custGeom>
              <a:avLst/>
              <a:gdLst/>
              <a:ahLst/>
              <a:cxnLst/>
              <a:rect l="l" t="t" r="r" b="b"/>
              <a:pathLst>
                <a:path w="6242528" h="8322773">
                  <a:moveTo>
                    <a:pt x="593772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017973"/>
                  </a:lnTo>
                  <a:cubicBezTo>
                    <a:pt x="0" y="8186883"/>
                    <a:pt x="135890" y="8322773"/>
                    <a:pt x="304800" y="8322773"/>
                  </a:cubicBezTo>
                  <a:lnTo>
                    <a:pt x="5937728" y="8322773"/>
                  </a:lnTo>
                  <a:cubicBezTo>
                    <a:pt x="6106638" y="8322773"/>
                    <a:pt x="6242528" y="8186883"/>
                    <a:pt x="6242528" y="8017973"/>
                  </a:cubicBezTo>
                  <a:lnTo>
                    <a:pt x="6242528" y="304800"/>
                  </a:lnTo>
                  <a:cubicBezTo>
                    <a:pt x="6242528" y="135890"/>
                    <a:pt x="6106638" y="0"/>
                    <a:pt x="59377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C70B47E0-99EE-3726-E9A5-D2280A2D2C5B}"/>
              </a:ext>
            </a:extLst>
          </p:cNvPr>
          <p:cNvGrpSpPr/>
          <p:nvPr/>
        </p:nvGrpSpPr>
        <p:grpSpPr>
          <a:xfrm>
            <a:off x="14809178" y="1017740"/>
            <a:ext cx="3092243" cy="4122695"/>
            <a:chOff x="0" y="0"/>
            <a:chExt cx="6242528" cy="832277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4FC90F8-4122-B437-36BB-27A38F552259}"/>
                </a:ext>
              </a:extLst>
            </p:cNvPr>
            <p:cNvSpPr/>
            <p:nvPr/>
          </p:nvSpPr>
          <p:spPr>
            <a:xfrm>
              <a:off x="0" y="0"/>
              <a:ext cx="6242528" cy="8322773"/>
            </a:xfrm>
            <a:custGeom>
              <a:avLst/>
              <a:gdLst/>
              <a:ahLst/>
              <a:cxnLst/>
              <a:rect l="l" t="t" r="r" b="b"/>
              <a:pathLst>
                <a:path w="6242528" h="8322773">
                  <a:moveTo>
                    <a:pt x="593772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017973"/>
                  </a:lnTo>
                  <a:cubicBezTo>
                    <a:pt x="0" y="8186883"/>
                    <a:pt x="135890" y="8322773"/>
                    <a:pt x="304800" y="8322773"/>
                  </a:cubicBezTo>
                  <a:lnTo>
                    <a:pt x="5937728" y="8322773"/>
                  </a:lnTo>
                  <a:cubicBezTo>
                    <a:pt x="6106638" y="8322773"/>
                    <a:pt x="6242528" y="8186883"/>
                    <a:pt x="6242528" y="8017973"/>
                  </a:cubicBezTo>
                  <a:lnTo>
                    <a:pt x="6242528" y="304800"/>
                  </a:lnTo>
                  <a:cubicBezTo>
                    <a:pt x="6242528" y="135890"/>
                    <a:pt x="6106638" y="0"/>
                    <a:pt x="59377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E23597D-D022-97C6-2FCB-2BFDC327F29E}"/>
              </a:ext>
            </a:extLst>
          </p:cNvPr>
          <p:cNvGrpSpPr/>
          <p:nvPr/>
        </p:nvGrpSpPr>
        <p:grpSpPr>
          <a:xfrm>
            <a:off x="11400248" y="5662506"/>
            <a:ext cx="3092243" cy="4122695"/>
            <a:chOff x="0" y="0"/>
            <a:chExt cx="6242528" cy="832277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5BB07BA-2F1C-C63E-4932-86EA55DBF648}"/>
                </a:ext>
              </a:extLst>
            </p:cNvPr>
            <p:cNvSpPr/>
            <p:nvPr/>
          </p:nvSpPr>
          <p:spPr>
            <a:xfrm>
              <a:off x="0" y="0"/>
              <a:ext cx="6242528" cy="8322773"/>
            </a:xfrm>
            <a:custGeom>
              <a:avLst/>
              <a:gdLst/>
              <a:ahLst/>
              <a:cxnLst/>
              <a:rect l="l" t="t" r="r" b="b"/>
              <a:pathLst>
                <a:path w="6242528" h="8322773">
                  <a:moveTo>
                    <a:pt x="593772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017973"/>
                  </a:lnTo>
                  <a:cubicBezTo>
                    <a:pt x="0" y="8186883"/>
                    <a:pt x="135890" y="8322773"/>
                    <a:pt x="304800" y="8322773"/>
                  </a:cubicBezTo>
                  <a:lnTo>
                    <a:pt x="5937728" y="8322773"/>
                  </a:lnTo>
                  <a:cubicBezTo>
                    <a:pt x="6106638" y="8322773"/>
                    <a:pt x="6242528" y="8186883"/>
                    <a:pt x="6242528" y="8017973"/>
                  </a:cubicBezTo>
                  <a:lnTo>
                    <a:pt x="6242528" y="304800"/>
                  </a:lnTo>
                  <a:cubicBezTo>
                    <a:pt x="6242528" y="135890"/>
                    <a:pt x="6106638" y="0"/>
                    <a:pt x="59377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B3F8AC2-F55E-039C-238C-E42A94286151}"/>
              </a:ext>
            </a:extLst>
          </p:cNvPr>
          <p:cNvGrpSpPr/>
          <p:nvPr/>
        </p:nvGrpSpPr>
        <p:grpSpPr>
          <a:xfrm>
            <a:off x="14809178" y="5662506"/>
            <a:ext cx="3092243" cy="4122695"/>
            <a:chOff x="0" y="0"/>
            <a:chExt cx="6242528" cy="8322773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845084C-AED9-3BCC-A396-745DF8A31E2E}"/>
                </a:ext>
              </a:extLst>
            </p:cNvPr>
            <p:cNvSpPr/>
            <p:nvPr/>
          </p:nvSpPr>
          <p:spPr>
            <a:xfrm>
              <a:off x="0" y="0"/>
              <a:ext cx="6242528" cy="8322773"/>
            </a:xfrm>
            <a:custGeom>
              <a:avLst/>
              <a:gdLst/>
              <a:ahLst/>
              <a:cxnLst/>
              <a:rect l="l" t="t" r="r" b="b"/>
              <a:pathLst>
                <a:path w="6242528" h="8322773">
                  <a:moveTo>
                    <a:pt x="593772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017973"/>
                  </a:lnTo>
                  <a:cubicBezTo>
                    <a:pt x="0" y="8186883"/>
                    <a:pt x="135890" y="8322773"/>
                    <a:pt x="304800" y="8322773"/>
                  </a:cubicBezTo>
                  <a:lnTo>
                    <a:pt x="5937728" y="8322773"/>
                  </a:lnTo>
                  <a:cubicBezTo>
                    <a:pt x="6106638" y="8322773"/>
                    <a:pt x="6242528" y="8186883"/>
                    <a:pt x="6242528" y="8017973"/>
                  </a:cubicBezTo>
                  <a:lnTo>
                    <a:pt x="6242528" y="304800"/>
                  </a:lnTo>
                  <a:cubicBezTo>
                    <a:pt x="6242528" y="135890"/>
                    <a:pt x="6106638" y="0"/>
                    <a:pt x="59377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57ADF47-E55A-B2EF-6A98-78B1F1261944}"/>
              </a:ext>
            </a:extLst>
          </p:cNvPr>
          <p:cNvGrpSpPr/>
          <p:nvPr/>
        </p:nvGrpSpPr>
        <p:grpSpPr>
          <a:xfrm>
            <a:off x="7991319" y="5662506"/>
            <a:ext cx="3092243" cy="4122695"/>
            <a:chOff x="0" y="0"/>
            <a:chExt cx="6242528" cy="832277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14E402B-59BF-0F32-9651-2B00A6EEFDAC}"/>
                </a:ext>
              </a:extLst>
            </p:cNvPr>
            <p:cNvSpPr/>
            <p:nvPr/>
          </p:nvSpPr>
          <p:spPr>
            <a:xfrm>
              <a:off x="0" y="0"/>
              <a:ext cx="6242528" cy="8322773"/>
            </a:xfrm>
            <a:custGeom>
              <a:avLst/>
              <a:gdLst/>
              <a:ahLst/>
              <a:cxnLst/>
              <a:rect l="l" t="t" r="r" b="b"/>
              <a:pathLst>
                <a:path w="6242528" h="8322773">
                  <a:moveTo>
                    <a:pt x="593772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017973"/>
                  </a:lnTo>
                  <a:cubicBezTo>
                    <a:pt x="0" y="8186883"/>
                    <a:pt x="135890" y="8322773"/>
                    <a:pt x="304800" y="8322773"/>
                  </a:cubicBezTo>
                  <a:lnTo>
                    <a:pt x="5937728" y="8322773"/>
                  </a:lnTo>
                  <a:cubicBezTo>
                    <a:pt x="6106638" y="8322773"/>
                    <a:pt x="6242528" y="8186883"/>
                    <a:pt x="6242528" y="8017973"/>
                  </a:cubicBezTo>
                  <a:lnTo>
                    <a:pt x="6242528" y="304800"/>
                  </a:lnTo>
                  <a:cubicBezTo>
                    <a:pt x="6242528" y="135890"/>
                    <a:pt x="6106638" y="0"/>
                    <a:pt x="59377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4045FFC-6B34-D99E-F7A1-E39B13BE4E75}"/>
              </a:ext>
            </a:extLst>
          </p:cNvPr>
          <p:cNvSpPr txBox="1"/>
          <p:nvPr/>
        </p:nvSpPr>
        <p:spPr>
          <a:xfrm>
            <a:off x="11602096" y="4231391"/>
            <a:ext cx="2688549" cy="2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944" b="1">
                <a:solidFill>
                  <a:srgbClr val="FFFFFF"/>
                </a:solidFill>
                <a:latin typeface="Public Sans" panose="020B0604020202020204" charset="0"/>
                <a:ea typeface="Poppins Medium Bold"/>
                <a:cs typeface="Poppins Medium Bold"/>
                <a:sym typeface="Poppins Medium Bold"/>
              </a:rPr>
              <a:t>ASIF ADNAN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F88E0D5-1F04-E167-365F-2F6B095A2262}"/>
              </a:ext>
            </a:extLst>
          </p:cNvPr>
          <p:cNvSpPr txBox="1"/>
          <p:nvPr/>
        </p:nvSpPr>
        <p:spPr>
          <a:xfrm>
            <a:off x="14910101" y="4240916"/>
            <a:ext cx="2890396" cy="27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800" b="1">
                <a:solidFill>
                  <a:srgbClr val="FFFFFF"/>
                </a:solidFill>
                <a:latin typeface="Public Sans" panose="020B0604020202020204" charset="0"/>
                <a:ea typeface="Poppins Medium Bold"/>
                <a:cs typeface="Poppins Medium Bold"/>
                <a:sym typeface="Poppins Medium Bold"/>
              </a:rPr>
              <a:t>MD MUSHFIQUR RAHMAN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87DCC1F-1D0E-E53C-FA36-21E785DAA0A5}"/>
              </a:ext>
            </a:extLst>
          </p:cNvPr>
          <p:cNvGrpSpPr/>
          <p:nvPr/>
        </p:nvGrpSpPr>
        <p:grpSpPr>
          <a:xfrm>
            <a:off x="7991319" y="1017740"/>
            <a:ext cx="3092243" cy="4122695"/>
            <a:chOff x="6744527" y="292660"/>
            <a:chExt cx="3092243" cy="4122695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9DE3550-4FB4-BAD8-7156-1804C9BEED27}"/>
                </a:ext>
              </a:extLst>
            </p:cNvPr>
            <p:cNvGrpSpPr/>
            <p:nvPr/>
          </p:nvGrpSpPr>
          <p:grpSpPr>
            <a:xfrm>
              <a:off x="6744527" y="292660"/>
              <a:ext cx="3092243" cy="4122695"/>
              <a:chOff x="0" y="0"/>
              <a:chExt cx="6242528" cy="8322773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B6CDFFA5-84B3-3535-22AB-BC57BB7F0EB7}"/>
                  </a:ext>
                </a:extLst>
              </p:cNvPr>
              <p:cNvSpPr/>
              <p:nvPr/>
            </p:nvSpPr>
            <p:spPr>
              <a:xfrm>
                <a:off x="0" y="0"/>
                <a:ext cx="6242528" cy="8322773"/>
              </a:xfrm>
              <a:custGeom>
                <a:avLst/>
                <a:gdLst/>
                <a:ahLst/>
                <a:cxnLst/>
                <a:rect l="l" t="t" r="r" b="b"/>
                <a:pathLst>
                  <a:path w="6242528" h="8322773">
                    <a:moveTo>
                      <a:pt x="5937728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8017973"/>
                    </a:lnTo>
                    <a:cubicBezTo>
                      <a:pt x="0" y="8186883"/>
                      <a:pt x="135890" y="8322773"/>
                      <a:pt x="304800" y="8322773"/>
                    </a:cubicBezTo>
                    <a:lnTo>
                      <a:pt x="5937728" y="8322773"/>
                    </a:lnTo>
                    <a:cubicBezTo>
                      <a:pt x="6106638" y="8322773"/>
                      <a:pt x="6242528" y="8186883"/>
                      <a:pt x="6242528" y="8017973"/>
                    </a:cubicBezTo>
                    <a:lnTo>
                      <a:pt x="6242528" y="304800"/>
                    </a:lnTo>
                    <a:cubicBezTo>
                      <a:pt x="6242528" y="135890"/>
                      <a:pt x="6106638" y="0"/>
                      <a:pt x="593772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>
                  <a:latin typeface="Public Sans" panose="020B0604020202020204" charset="0"/>
                </a:endParaRPr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433680DB-F4EF-12F6-7A16-E96A415BFF5B}"/>
                </a:ext>
              </a:extLst>
            </p:cNvPr>
            <p:cNvGrpSpPr/>
            <p:nvPr/>
          </p:nvGrpSpPr>
          <p:grpSpPr>
            <a:xfrm>
              <a:off x="6946374" y="572595"/>
              <a:ext cx="2688549" cy="2688549"/>
              <a:chOff x="0" y="0"/>
              <a:chExt cx="812800" cy="8128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CF54D56E-AE85-4308-3555-E986E4E4703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6"/>
                <a:stretch>
                  <a:fillRect t="-16747" b="-16747"/>
                </a:stretch>
              </a:blipFill>
            </p:spPr>
            <p:txBody>
              <a:bodyPr/>
              <a:lstStyle/>
              <a:p>
                <a:endParaRPr lang="en-US">
                  <a:latin typeface="Public Sans" panose="020B0604020202020204" charset="0"/>
                </a:endParaRPr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67EB3EA5-C94B-6581-D62F-D815CC70761B}"/>
                </a:ext>
              </a:extLst>
            </p:cNvPr>
            <p:cNvSpPr txBox="1"/>
            <p:nvPr/>
          </p:nvSpPr>
          <p:spPr>
            <a:xfrm>
              <a:off x="6946374" y="3515836"/>
              <a:ext cx="2688549" cy="274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1800" b="1" dirty="0">
                  <a:solidFill>
                    <a:srgbClr val="FFFFFF"/>
                  </a:solidFill>
                  <a:latin typeface="Public Sans" panose="020B0604020202020204" charset="0"/>
                  <a:ea typeface="Poppins Medium Bold"/>
                  <a:cs typeface="Poppins Medium Bold"/>
                  <a:sym typeface="Poppins Medium Bold"/>
                </a:rPr>
                <a:t>MD MIZANUR RAHMAN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6ADFDCFC-8684-D61D-1D3A-E2B4DECBC731}"/>
                </a:ext>
              </a:extLst>
            </p:cNvPr>
            <p:cNvSpPr txBox="1"/>
            <p:nvPr/>
          </p:nvSpPr>
          <p:spPr>
            <a:xfrm>
              <a:off x="6946374" y="3834471"/>
              <a:ext cx="2688549" cy="2164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36"/>
                </a:lnSpc>
              </a:pPr>
              <a:r>
                <a:rPr lang="en-US" sz="1469">
                  <a:solidFill>
                    <a:srgbClr val="E4E2DD"/>
                  </a:solidFill>
                  <a:latin typeface="Public Sans" panose="020B0604020202020204" charset="0"/>
                  <a:ea typeface="Poppins Light Bold"/>
                  <a:cs typeface="Poppins Light Bold"/>
                  <a:sym typeface="Poppins Light Bold"/>
                </a:rPr>
                <a:t>TEAM LEADER</a:t>
              </a:r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4E6375DE-B578-3075-713D-EF3EC56B0736}"/>
              </a:ext>
            </a:extLst>
          </p:cNvPr>
          <p:cNvSpPr txBox="1"/>
          <p:nvPr/>
        </p:nvSpPr>
        <p:spPr>
          <a:xfrm>
            <a:off x="11602096" y="4559551"/>
            <a:ext cx="2688549" cy="21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"/>
              </a:lnSpc>
            </a:pPr>
            <a:r>
              <a:rPr lang="en-US" sz="1469">
                <a:solidFill>
                  <a:srgbClr val="E4E2DD"/>
                </a:solidFill>
                <a:latin typeface="Public Sans" panose="020B0604020202020204" charset="0"/>
                <a:ea typeface="Poppins Light Bold"/>
                <a:cs typeface="Poppins Light Bold"/>
                <a:sym typeface="Poppins Light Bold"/>
              </a:rPr>
              <a:t>VICE LEADER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561BF08-2007-5DA6-AE17-C160716F71AF}"/>
              </a:ext>
            </a:extLst>
          </p:cNvPr>
          <p:cNvSpPr txBox="1"/>
          <p:nvPr/>
        </p:nvSpPr>
        <p:spPr>
          <a:xfrm>
            <a:off x="15011025" y="4559551"/>
            <a:ext cx="2688549" cy="21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"/>
              </a:lnSpc>
            </a:pPr>
            <a:r>
              <a:rPr lang="en-US" sz="1469">
                <a:solidFill>
                  <a:srgbClr val="E4E2DD"/>
                </a:solidFill>
                <a:latin typeface="Public Sans" panose="020B0604020202020204" charset="0"/>
                <a:ea typeface="Poppins Light Bold"/>
                <a:cs typeface="Poppins Light Bold"/>
                <a:sym typeface="Poppins Light Bold"/>
              </a:rPr>
              <a:t>MEMBER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FB9909B-587A-1419-8496-536A69BA53BF}"/>
              </a:ext>
            </a:extLst>
          </p:cNvPr>
          <p:cNvSpPr txBox="1"/>
          <p:nvPr/>
        </p:nvSpPr>
        <p:spPr>
          <a:xfrm>
            <a:off x="8193166" y="8876157"/>
            <a:ext cx="2688549" cy="28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944" b="1" dirty="0">
                <a:solidFill>
                  <a:srgbClr val="FFFFFF"/>
                </a:solidFill>
                <a:latin typeface="Public Sans" panose="020B0604020202020204" charset="0"/>
                <a:ea typeface="Poppins Medium Bold"/>
                <a:cs typeface="Poppins Medium Bold"/>
                <a:sym typeface="Poppins Medium Bold"/>
              </a:rPr>
              <a:t>SHAEK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A0B1F26E-8F0F-6936-1FA1-875921530C4F}"/>
              </a:ext>
            </a:extLst>
          </p:cNvPr>
          <p:cNvSpPr txBox="1"/>
          <p:nvPr/>
        </p:nvSpPr>
        <p:spPr>
          <a:xfrm>
            <a:off x="11602096" y="8876157"/>
            <a:ext cx="2688549" cy="28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944" b="1" dirty="0">
                <a:solidFill>
                  <a:srgbClr val="FFFFFF"/>
                </a:solidFill>
                <a:latin typeface="Public Sans" panose="020B0604020202020204" charset="0"/>
                <a:ea typeface="Poppins Medium Bold"/>
                <a:cs typeface="Poppins Medium Bold"/>
                <a:sym typeface="Poppins Medium Bold"/>
              </a:rPr>
              <a:t>TISHA</a:t>
            </a: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BE305B69-15CD-2490-FA74-0C3ED8525FF5}"/>
              </a:ext>
            </a:extLst>
          </p:cNvPr>
          <p:cNvSpPr txBox="1"/>
          <p:nvPr/>
        </p:nvSpPr>
        <p:spPr>
          <a:xfrm>
            <a:off x="15011025" y="8876157"/>
            <a:ext cx="2688549" cy="28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944" b="1" dirty="0">
                <a:solidFill>
                  <a:srgbClr val="FFFFFF"/>
                </a:solidFill>
                <a:latin typeface="Public Sans" panose="020B0604020202020204" charset="0"/>
                <a:ea typeface="Poppins Medium Bold"/>
                <a:cs typeface="Poppins Medium Bold"/>
                <a:sym typeface="Poppins Medium Bold"/>
              </a:rPr>
              <a:t>TRIPTY</a:t>
            </a:r>
          </a:p>
        </p:txBody>
      </p:sp>
      <p:sp>
        <p:nvSpPr>
          <p:cNvPr id="37" name="TextBox 25">
            <a:extLst>
              <a:ext uri="{FF2B5EF4-FFF2-40B4-BE49-F238E27FC236}">
                <a16:creationId xmlns:a16="http://schemas.microsoft.com/office/drawing/2014/main" id="{076D3772-B63D-648D-FE67-A96D1496BD00}"/>
              </a:ext>
            </a:extLst>
          </p:cNvPr>
          <p:cNvSpPr txBox="1"/>
          <p:nvPr/>
        </p:nvSpPr>
        <p:spPr>
          <a:xfrm>
            <a:off x="8193166" y="9204316"/>
            <a:ext cx="2688549" cy="21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"/>
              </a:lnSpc>
            </a:pPr>
            <a:r>
              <a:rPr lang="en-US" sz="1469" dirty="0">
                <a:solidFill>
                  <a:srgbClr val="E4E2DD"/>
                </a:solidFill>
                <a:latin typeface="Public Sans" panose="020B0604020202020204" charset="0"/>
                <a:ea typeface="Poppins Light Bold"/>
                <a:cs typeface="Poppins Light Bold"/>
                <a:sym typeface="Poppins Light Bold"/>
              </a:rPr>
              <a:t>MEMBER</a:t>
            </a: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64F4EF9D-50CA-1684-59C7-11C890AF381F}"/>
              </a:ext>
            </a:extLst>
          </p:cNvPr>
          <p:cNvSpPr txBox="1"/>
          <p:nvPr/>
        </p:nvSpPr>
        <p:spPr>
          <a:xfrm>
            <a:off x="11602096" y="9204316"/>
            <a:ext cx="2688549" cy="21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"/>
              </a:lnSpc>
            </a:pPr>
            <a:r>
              <a:rPr lang="en-US" sz="1469" dirty="0">
                <a:solidFill>
                  <a:srgbClr val="E4E2DD"/>
                </a:solidFill>
                <a:latin typeface="Public Sans" panose="020B0604020202020204" charset="0"/>
                <a:ea typeface="Poppins Light Bold"/>
                <a:cs typeface="Poppins Light Bold"/>
                <a:sym typeface="Poppins Light Bold"/>
              </a:rPr>
              <a:t>MEMBER</a:t>
            </a:r>
          </a:p>
        </p:txBody>
      </p:sp>
      <p:sp>
        <p:nvSpPr>
          <p:cNvPr id="39" name="TextBox 27">
            <a:extLst>
              <a:ext uri="{FF2B5EF4-FFF2-40B4-BE49-F238E27FC236}">
                <a16:creationId xmlns:a16="http://schemas.microsoft.com/office/drawing/2014/main" id="{0EA5AF6B-4614-D34E-53AE-D17D8EAB2A46}"/>
              </a:ext>
            </a:extLst>
          </p:cNvPr>
          <p:cNvSpPr txBox="1"/>
          <p:nvPr/>
        </p:nvSpPr>
        <p:spPr>
          <a:xfrm>
            <a:off x="15011025" y="9204316"/>
            <a:ext cx="2688549" cy="21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"/>
              </a:lnSpc>
            </a:pPr>
            <a:r>
              <a:rPr lang="en-US" sz="1469" dirty="0">
                <a:solidFill>
                  <a:srgbClr val="E4E2DD"/>
                </a:solidFill>
                <a:latin typeface="Public Sans" panose="020B0604020202020204" charset="0"/>
                <a:ea typeface="Poppins Light Bold"/>
                <a:cs typeface="Poppins Light Bold"/>
                <a:sym typeface="Poppins Light Bold"/>
              </a:rPr>
              <a:t>MEMBER</a:t>
            </a:r>
          </a:p>
        </p:txBody>
      </p:sp>
      <p:grpSp>
        <p:nvGrpSpPr>
          <p:cNvPr id="40" name="Group 28">
            <a:extLst>
              <a:ext uri="{FF2B5EF4-FFF2-40B4-BE49-F238E27FC236}">
                <a16:creationId xmlns:a16="http://schemas.microsoft.com/office/drawing/2014/main" id="{29B4237C-A820-D4DA-1F75-D31343F9C2C0}"/>
              </a:ext>
            </a:extLst>
          </p:cNvPr>
          <p:cNvGrpSpPr/>
          <p:nvPr/>
        </p:nvGrpSpPr>
        <p:grpSpPr>
          <a:xfrm>
            <a:off x="11602096" y="1297675"/>
            <a:ext cx="2688549" cy="2688549"/>
            <a:chOff x="0" y="0"/>
            <a:chExt cx="812800" cy="812800"/>
          </a:xfrm>
        </p:grpSpPr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A4581DD8-A246-D86D-B62A-BC6A30BFCA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4E2D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</p:grpSp>
      <p:grpSp>
        <p:nvGrpSpPr>
          <p:cNvPr id="42" name="Group 30">
            <a:extLst>
              <a:ext uri="{FF2B5EF4-FFF2-40B4-BE49-F238E27FC236}">
                <a16:creationId xmlns:a16="http://schemas.microsoft.com/office/drawing/2014/main" id="{05671F82-46D2-D787-9405-DED7B35DAEEB}"/>
              </a:ext>
            </a:extLst>
          </p:cNvPr>
          <p:cNvGrpSpPr/>
          <p:nvPr/>
        </p:nvGrpSpPr>
        <p:grpSpPr>
          <a:xfrm>
            <a:off x="15011025" y="1297675"/>
            <a:ext cx="2688549" cy="2688549"/>
            <a:chOff x="0" y="0"/>
            <a:chExt cx="812800" cy="812800"/>
          </a:xfrm>
        </p:grpSpPr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87EB7AFC-CEEE-4E7F-098F-28761250158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t="-8760" b="-8760"/>
              </a:stretch>
            </a:blipFill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</p:grpSp>
      <p:grpSp>
        <p:nvGrpSpPr>
          <p:cNvPr id="51" name="Group 32">
            <a:extLst>
              <a:ext uri="{FF2B5EF4-FFF2-40B4-BE49-F238E27FC236}">
                <a16:creationId xmlns:a16="http://schemas.microsoft.com/office/drawing/2014/main" id="{380C120C-17C8-A9A0-8D6F-775F68FF2EA9}"/>
              </a:ext>
            </a:extLst>
          </p:cNvPr>
          <p:cNvGrpSpPr/>
          <p:nvPr/>
        </p:nvGrpSpPr>
        <p:grpSpPr>
          <a:xfrm>
            <a:off x="8193166" y="5945142"/>
            <a:ext cx="2688549" cy="2688549"/>
            <a:chOff x="0" y="0"/>
            <a:chExt cx="812800" cy="812800"/>
          </a:xfrm>
        </p:grpSpPr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1B6DE568-D562-79B2-52B6-80C8AC7542C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4E2D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</p:grpSp>
      <p:grpSp>
        <p:nvGrpSpPr>
          <p:cNvPr id="53" name="Group 34">
            <a:extLst>
              <a:ext uri="{FF2B5EF4-FFF2-40B4-BE49-F238E27FC236}">
                <a16:creationId xmlns:a16="http://schemas.microsoft.com/office/drawing/2014/main" id="{E76CE780-C920-A35B-97DB-68114DA1A969}"/>
              </a:ext>
            </a:extLst>
          </p:cNvPr>
          <p:cNvGrpSpPr/>
          <p:nvPr/>
        </p:nvGrpSpPr>
        <p:grpSpPr>
          <a:xfrm>
            <a:off x="11602096" y="5945142"/>
            <a:ext cx="2688549" cy="2688549"/>
            <a:chOff x="0" y="0"/>
            <a:chExt cx="812800" cy="812800"/>
          </a:xfrm>
        </p:grpSpPr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7B1AFF54-5F6B-61E8-3B9C-CBCC16638F6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4E2D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</p:grpSp>
      <p:grpSp>
        <p:nvGrpSpPr>
          <p:cNvPr id="55" name="Group 36">
            <a:extLst>
              <a:ext uri="{FF2B5EF4-FFF2-40B4-BE49-F238E27FC236}">
                <a16:creationId xmlns:a16="http://schemas.microsoft.com/office/drawing/2014/main" id="{7C2AD1A4-9ACD-2B9F-A31A-B72A4E1505FB}"/>
              </a:ext>
            </a:extLst>
          </p:cNvPr>
          <p:cNvGrpSpPr/>
          <p:nvPr/>
        </p:nvGrpSpPr>
        <p:grpSpPr>
          <a:xfrm>
            <a:off x="15011025" y="5945142"/>
            <a:ext cx="2688549" cy="2688549"/>
            <a:chOff x="0" y="0"/>
            <a:chExt cx="812800" cy="812800"/>
          </a:xfrm>
        </p:grpSpPr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FAA1DE8D-4AF3-9FDC-D220-8EBF78DEEF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4E2D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</p:grpSp>
      <p:grpSp>
        <p:nvGrpSpPr>
          <p:cNvPr id="59" name="Group 20">
            <a:extLst>
              <a:ext uri="{FF2B5EF4-FFF2-40B4-BE49-F238E27FC236}">
                <a16:creationId xmlns:a16="http://schemas.microsoft.com/office/drawing/2014/main" id="{BABA9FBA-9D95-0503-08AC-98688F26098F}"/>
              </a:ext>
            </a:extLst>
          </p:cNvPr>
          <p:cNvGrpSpPr/>
          <p:nvPr/>
        </p:nvGrpSpPr>
        <p:grpSpPr>
          <a:xfrm rot="-10800000">
            <a:off x="14183347" y="-1585993"/>
            <a:ext cx="5119583" cy="2446670"/>
            <a:chOff x="0" y="0"/>
            <a:chExt cx="1177416" cy="562692"/>
          </a:xfrm>
        </p:grpSpPr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32935495-B139-DD46-2D73-F26FE88AF2A8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  <p:sp>
          <p:nvSpPr>
            <p:cNvPr id="61" name="TextBox 22">
              <a:extLst>
                <a:ext uri="{FF2B5EF4-FFF2-40B4-BE49-F238E27FC236}">
                  <a16:creationId xmlns:a16="http://schemas.microsoft.com/office/drawing/2014/main" id="{F800D684-B867-545A-617D-0E32DEAAA35D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Public Sans" panose="020B0604020202020204" charset="0"/>
              </a:endParaRPr>
            </a:p>
          </p:txBody>
        </p:sp>
      </p:grpSp>
      <p:grpSp>
        <p:nvGrpSpPr>
          <p:cNvPr id="62" name="Group 23">
            <a:extLst>
              <a:ext uri="{FF2B5EF4-FFF2-40B4-BE49-F238E27FC236}">
                <a16:creationId xmlns:a16="http://schemas.microsoft.com/office/drawing/2014/main" id="{F7F4E6EB-DE02-253A-CC9E-17C228D90214}"/>
              </a:ext>
            </a:extLst>
          </p:cNvPr>
          <p:cNvGrpSpPr/>
          <p:nvPr/>
        </p:nvGrpSpPr>
        <p:grpSpPr>
          <a:xfrm rot="-10800000">
            <a:off x="11533067" y="-848339"/>
            <a:ext cx="5726233" cy="1198000"/>
            <a:chOff x="0" y="0"/>
            <a:chExt cx="3054608" cy="639062"/>
          </a:xfrm>
        </p:grpSpPr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EB5AC4D8-41B8-DFF4-872F-C979E598F6AC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  <p:sp>
          <p:nvSpPr>
            <p:cNvPr id="64" name="TextBox 25">
              <a:extLst>
                <a:ext uri="{FF2B5EF4-FFF2-40B4-BE49-F238E27FC236}">
                  <a16:creationId xmlns:a16="http://schemas.microsoft.com/office/drawing/2014/main" id="{A5B27402-2398-2EDC-F72A-829E0973BD5B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Public Sans" panose="020B0604020202020204" charset="0"/>
              </a:endParaRPr>
            </a:p>
          </p:txBody>
        </p:sp>
      </p:grpSp>
      <p:grpSp>
        <p:nvGrpSpPr>
          <p:cNvPr id="65" name="Group 26">
            <a:extLst>
              <a:ext uri="{FF2B5EF4-FFF2-40B4-BE49-F238E27FC236}">
                <a16:creationId xmlns:a16="http://schemas.microsoft.com/office/drawing/2014/main" id="{8B834450-96D9-715E-40DC-719A55BDD06A}"/>
              </a:ext>
            </a:extLst>
          </p:cNvPr>
          <p:cNvGrpSpPr/>
          <p:nvPr/>
        </p:nvGrpSpPr>
        <p:grpSpPr>
          <a:xfrm>
            <a:off x="-673113" y="9629931"/>
            <a:ext cx="8799130" cy="2446670"/>
            <a:chOff x="0" y="0"/>
            <a:chExt cx="2023648" cy="562692"/>
          </a:xfrm>
        </p:grpSpPr>
        <p:sp>
          <p:nvSpPr>
            <p:cNvPr id="66" name="Freeform 27">
              <a:extLst>
                <a:ext uri="{FF2B5EF4-FFF2-40B4-BE49-F238E27FC236}">
                  <a16:creationId xmlns:a16="http://schemas.microsoft.com/office/drawing/2014/main" id="{51EAB83D-E7C5-56CD-7D14-D54FB60B997B}"/>
                </a:ext>
              </a:extLst>
            </p:cNvPr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  <p:sp>
          <p:nvSpPr>
            <p:cNvPr id="67" name="TextBox 28">
              <a:extLst>
                <a:ext uri="{FF2B5EF4-FFF2-40B4-BE49-F238E27FC236}">
                  <a16:creationId xmlns:a16="http://schemas.microsoft.com/office/drawing/2014/main" id="{AA8E4B86-1B57-B460-98BF-01E9987D3916}"/>
                </a:ext>
              </a:extLst>
            </p:cNvPr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Public Sans" panose="020B0604020202020204" charset="0"/>
              </a:endParaRPr>
            </a:p>
          </p:txBody>
        </p:sp>
      </p:grpSp>
      <p:grpSp>
        <p:nvGrpSpPr>
          <p:cNvPr id="68" name="Group 29">
            <a:extLst>
              <a:ext uri="{FF2B5EF4-FFF2-40B4-BE49-F238E27FC236}">
                <a16:creationId xmlns:a16="http://schemas.microsoft.com/office/drawing/2014/main" id="{ECC20976-7C1E-870B-0882-9747EAE74215}"/>
              </a:ext>
            </a:extLst>
          </p:cNvPr>
          <p:cNvGrpSpPr/>
          <p:nvPr/>
        </p:nvGrpSpPr>
        <p:grpSpPr>
          <a:xfrm>
            <a:off x="-673113" y="9053950"/>
            <a:ext cx="2673102" cy="1151961"/>
            <a:chOff x="0" y="0"/>
            <a:chExt cx="1482931" cy="639062"/>
          </a:xfrm>
        </p:grpSpPr>
        <p:sp>
          <p:nvSpPr>
            <p:cNvPr id="69" name="Freeform 30">
              <a:extLst>
                <a:ext uri="{FF2B5EF4-FFF2-40B4-BE49-F238E27FC236}">
                  <a16:creationId xmlns:a16="http://schemas.microsoft.com/office/drawing/2014/main" id="{42BFADC7-0237-D1E6-B4B6-E6AC7B986BDB}"/>
                </a:ext>
              </a:extLst>
            </p:cNvPr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  <p:sp>
          <p:nvSpPr>
            <p:cNvPr id="70" name="TextBox 31">
              <a:extLst>
                <a:ext uri="{FF2B5EF4-FFF2-40B4-BE49-F238E27FC236}">
                  <a16:creationId xmlns:a16="http://schemas.microsoft.com/office/drawing/2014/main" id="{4E9B3DBB-5CE8-9798-8C06-C5D5FCD85F49}"/>
                </a:ext>
              </a:extLst>
            </p:cNvPr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Public Sans" panose="020B0604020202020204" charset="0"/>
              </a:endParaRPr>
            </a:p>
          </p:txBody>
        </p:sp>
      </p:grpSp>
      <p:sp>
        <p:nvSpPr>
          <p:cNvPr id="71" name="Freeform 44">
            <a:extLst>
              <a:ext uri="{FF2B5EF4-FFF2-40B4-BE49-F238E27FC236}">
                <a16:creationId xmlns:a16="http://schemas.microsoft.com/office/drawing/2014/main" id="{A78D7A71-6C4B-2C60-2193-98B1009A0A16}"/>
              </a:ext>
            </a:extLst>
          </p:cNvPr>
          <p:cNvSpPr/>
          <p:nvPr/>
        </p:nvSpPr>
        <p:spPr>
          <a:xfrm>
            <a:off x="17083802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Public Sans" panose="020B0604020202020204" charset="0"/>
            </a:endParaRPr>
          </a:p>
        </p:txBody>
      </p:sp>
      <p:sp>
        <p:nvSpPr>
          <p:cNvPr id="72" name="Freeform 46">
            <a:extLst>
              <a:ext uri="{FF2B5EF4-FFF2-40B4-BE49-F238E27FC236}">
                <a16:creationId xmlns:a16="http://schemas.microsoft.com/office/drawing/2014/main" id="{63CDDA9A-3E99-17C4-EE56-72C1377885C5}"/>
              </a:ext>
            </a:extLst>
          </p:cNvPr>
          <p:cNvSpPr/>
          <p:nvPr/>
        </p:nvSpPr>
        <p:spPr>
          <a:xfrm>
            <a:off x="10145339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>
              <a:latin typeface="Public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247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E71C6-8C3D-1926-405E-EEEE97574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>
            <a:extLst>
              <a:ext uri="{FF2B5EF4-FFF2-40B4-BE49-F238E27FC236}">
                <a16:creationId xmlns:a16="http://schemas.microsoft.com/office/drawing/2014/main" id="{EC787315-188C-A526-D137-5B1D776F3E1D}"/>
              </a:ext>
            </a:extLst>
          </p:cNvPr>
          <p:cNvGrpSpPr/>
          <p:nvPr/>
        </p:nvGrpSpPr>
        <p:grpSpPr>
          <a:xfrm rot="-10800000">
            <a:off x="14178808" y="-1362592"/>
            <a:ext cx="5119583" cy="2446670"/>
            <a:chOff x="0" y="0"/>
            <a:chExt cx="1177416" cy="56269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AD0E5406-004A-09D9-2333-3C75E00FF258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A7EF749F-3B81-297A-689D-71AD436442D6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E6FA6461-0472-67F2-F35B-EB4ACA400990}"/>
              </a:ext>
            </a:extLst>
          </p:cNvPr>
          <p:cNvGrpSpPr/>
          <p:nvPr/>
        </p:nvGrpSpPr>
        <p:grpSpPr>
          <a:xfrm rot="-10800000">
            <a:off x="-1010392" y="-1362592"/>
            <a:ext cx="5119583" cy="2446670"/>
            <a:chOff x="0" y="0"/>
            <a:chExt cx="1177416" cy="56269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DE4BC9D-2449-A692-7B48-1535668243BC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7D39392F-179F-724D-3CAD-CF4F9E4DDE62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2539D7E0-DE94-33CD-337F-6B524EF012CB}"/>
              </a:ext>
            </a:extLst>
          </p:cNvPr>
          <p:cNvGrpSpPr/>
          <p:nvPr/>
        </p:nvGrpSpPr>
        <p:grpSpPr>
          <a:xfrm rot="-10800000">
            <a:off x="1136650" y="-624938"/>
            <a:ext cx="5726233" cy="1198000"/>
            <a:chOff x="0" y="0"/>
            <a:chExt cx="3054608" cy="639062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8854854D-104C-0735-FE95-ECC41C309922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21ADFD5C-C380-4157-A09D-159E46C58100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999DA8F0-F2EC-8612-0E4A-E285A4942DBA}"/>
              </a:ext>
            </a:extLst>
          </p:cNvPr>
          <p:cNvGrpSpPr/>
          <p:nvPr/>
        </p:nvGrpSpPr>
        <p:grpSpPr>
          <a:xfrm rot="-10800000">
            <a:off x="11425117" y="-624938"/>
            <a:ext cx="5726233" cy="1198000"/>
            <a:chOff x="0" y="0"/>
            <a:chExt cx="3054608" cy="639062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E9C2D08-F5A1-58BF-6198-0B256F6A9696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7D58350A-B99F-3C52-14F3-A747CB802337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4" name="TextBox 44">
            <a:extLst>
              <a:ext uri="{FF2B5EF4-FFF2-40B4-BE49-F238E27FC236}">
                <a16:creationId xmlns:a16="http://schemas.microsoft.com/office/drawing/2014/main" id="{C4CBD15D-7D87-63C4-EC44-493791E8B72C}"/>
              </a:ext>
            </a:extLst>
          </p:cNvPr>
          <p:cNvSpPr txBox="1"/>
          <p:nvPr/>
        </p:nvSpPr>
        <p:spPr>
          <a:xfrm>
            <a:off x="2502392" y="1057927"/>
            <a:ext cx="13985706" cy="1705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CLEANING AND ANALYSIS</a:t>
            </a:r>
          </a:p>
          <a:p>
            <a:pPr algn="ctr"/>
            <a:r>
              <a:rPr lang="en-US" sz="40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AS PER GROUP</a:t>
            </a:r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EFF6CCAC-74F3-F9BD-19AA-D69821C18851}"/>
              </a:ext>
            </a:extLst>
          </p:cNvPr>
          <p:cNvSpPr/>
          <p:nvPr/>
        </p:nvSpPr>
        <p:spPr>
          <a:xfrm rot="5400000">
            <a:off x="-1121084" y="3083798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9" y="0"/>
                </a:lnTo>
                <a:lnTo>
                  <a:pt x="2172079" y="690404"/>
                </a:lnTo>
                <a:lnTo>
                  <a:pt x="0" y="690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DC295D4F-DAF9-CB83-94FD-4F95349EE0F3}"/>
              </a:ext>
            </a:extLst>
          </p:cNvPr>
          <p:cNvSpPr/>
          <p:nvPr/>
        </p:nvSpPr>
        <p:spPr>
          <a:xfrm rot="-5400000">
            <a:off x="17761450" y="7627647"/>
            <a:ext cx="1053100" cy="720057"/>
          </a:xfrm>
          <a:custGeom>
            <a:avLst/>
            <a:gdLst/>
            <a:ahLst/>
            <a:cxnLst/>
            <a:rect l="l" t="t" r="r" b="b"/>
            <a:pathLst>
              <a:path w="1053100" h="720057">
                <a:moveTo>
                  <a:pt x="0" y="0"/>
                </a:moveTo>
                <a:lnTo>
                  <a:pt x="1053100" y="0"/>
                </a:lnTo>
                <a:lnTo>
                  <a:pt x="1053100" y="720057"/>
                </a:lnTo>
                <a:lnTo>
                  <a:pt x="0" y="720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C2A7AE98-92E4-E1F4-3507-AB9794EF0078}"/>
              </a:ext>
            </a:extLst>
          </p:cNvPr>
          <p:cNvSpPr/>
          <p:nvPr/>
        </p:nvSpPr>
        <p:spPr>
          <a:xfrm>
            <a:off x="16537781" y="-203219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2ED23A84-3509-D579-59FE-211F588944DA}"/>
              </a:ext>
            </a:extLst>
          </p:cNvPr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>
            <a:extLst>
              <a:ext uri="{FF2B5EF4-FFF2-40B4-BE49-F238E27FC236}">
                <a16:creationId xmlns:a16="http://schemas.microsoft.com/office/drawing/2014/main" id="{D03F1C1E-9866-BC0D-D0D4-6E609AFC115F}"/>
              </a:ext>
            </a:extLst>
          </p:cNvPr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50" name="Table 3">
            <a:extLst>
              <a:ext uri="{FF2B5EF4-FFF2-40B4-BE49-F238E27FC236}">
                <a16:creationId xmlns:a16="http://schemas.microsoft.com/office/drawing/2014/main" id="{2A8F2179-682A-5547-373C-71D1F93F8439}"/>
              </a:ext>
            </a:extLst>
          </p:cNvPr>
          <p:cNvGraphicFramePr>
            <a:graphicFrameLocks noGrp="1"/>
          </p:cNvGraphicFramePr>
          <p:nvPr/>
        </p:nvGraphicFramePr>
        <p:xfrm>
          <a:off x="6619306" y="3508425"/>
          <a:ext cx="11150600" cy="4680497"/>
        </p:xfrm>
        <a:graphic>
          <a:graphicData uri="http://schemas.openxmlformats.org/drawingml/2006/table">
            <a:tbl>
              <a:tblPr/>
              <a:tblGrid>
                <a:gridCol w="656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470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dirty="0">
                          <a:solidFill>
                            <a:srgbClr val="FFFFFF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Table Name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04AAD">
                            <a:alpha val="100000"/>
                          </a:srgbClr>
                        </a:gs>
                        <a:gs pos="100000">
                          <a:srgbClr val="CB6CE6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dirty="0">
                          <a:solidFill>
                            <a:srgbClr val="FFFFFF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Total Column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04AAD">
                            <a:alpha val="100000"/>
                          </a:srgbClr>
                        </a:gs>
                        <a:gs pos="100000">
                          <a:srgbClr val="CB6CE6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449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Employee Data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22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449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Performance Data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11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449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Leave Data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sym typeface="Public Sans"/>
                        </a:rPr>
                        <a:t>12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6449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Resigned Data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07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F96C2C4B-9B3C-06C0-4ED2-6993FF10D66A}"/>
              </a:ext>
            </a:extLst>
          </p:cNvPr>
          <p:cNvSpPr txBox="1"/>
          <p:nvPr/>
        </p:nvSpPr>
        <p:spPr>
          <a:xfrm>
            <a:off x="350519" y="3468534"/>
            <a:ext cx="6110721" cy="4760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Standardize data formats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Handle missing values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Remove duplicates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Data validation and verification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Create clean dataset documentation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Detailed Analysis on the designated portion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59C54D-BC30-DC40-F77F-DC73E0041A6E}"/>
              </a:ext>
            </a:extLst>
          </p:cNvPr>
          <p:cNvSpPr txBox="1"/>
          <p:nvPr/>
        </p:nvSpPr>
        <p:spPr>
          <a:xfrm>
            <a:off x="2958106" y="8789936"/>
            <a:ext cx="12371788" cy="4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chemeClr val="bg1"/>
                </a:solidFill>
                <a:highlight>
                  <a:srgbClr val="008080"/>
                </a:highlight>
                <a:latin typeface="Public Sans"/>
                <a:ea typeface="Public Sans"/>
                <a:cs typeface="Public Sans"/>
                <a:sym typeface="Public Sans"/>
              </a:rPr>
              <a:t>We will finalize the data cleaning after everyone finishes</a:t>
            </a:r>
          </a:p>
        </p:txBody>
      </p:sp>
    </p:spTree>
    <p:extLst>
      <p:ext uri="{BB962C8B-B14F-4D97-AF65-F5344CB8AC3E}">
        <p14:creationId xmlns:p14="http://schemas.microsoft.com/office/powerpoint/2010/main" val="3679694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96A84-CC1B-8BCC-05C3-1F927047D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>
            <a:extLst>
              <a:ext uri="{FF2B5EF4-FFF2-40B4-BE49-F238E27FC236}">
                <a16:creationId xmlns:a16="http://schemas.microsoft.com/office/drawing/2014/main" id="{CD67A308-871B-4C04-4B85-DA5209FFB7E7}"/>
              </a:ext>
            </a:extLst>
          </p:cNvPr>
          <p:cNvGrpSpPr/>
          <p:nvPr/>
        </p:nvGrpSpPr>
        <p:grpSpPr>
          <a:xfrm rot="-10800000">
            <a:off x="14178808" y="-1362592"/>
            <a:ext cx="5119583" cy="2446670"/>
            <a:chOff x="0" y="0"/>
            <a:chExt cx="1177416" cy="56269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0A450214-B2E2-709C-453F-B9E0BCF03F14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D06EEC59-7219-FB55-3FF6-42644E3829A7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FB8E07B7-C541-FFCF-EE1E-FDF89BECA20A}"/>
              </a:ext>
            </a:extLst>
          </p:cNvPr>
          <p:cNvGrpSpPr/>
          <p:nvPr/>
        </p:nvGrpSpPr>
        <p:grpSpPr>
          <a:xfrm rot="-10800000">
            <a:off x="-1010392" y="-1362592"/>
            <a:ext cx="5119583" cy="2446670"/>
            <a:chOff x="0" y="0"/>
            <a:chExt cx="1177416" cy="56269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F411D57-4FB5-0C31-14FA-97BFF1A8CB6B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EEF93EB3-688C-81B6-7B2B-0C675BC512CE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D1168DE1-E141-8E04-34BC-2F2561C4B978}"/>
              </a:ext>
            </a:extLst>
          </p:cNvPr>
          <p:cNvGrpSpPr/>
          <p:nvPr/>
        </p:nvGrpSpPr>
        <p:grpSpPr>
          <a:xfrm rot="-10800000">
            <a:off x="1136650" y="-624938"/>
            <a:ext cx="5726233" cy="1198000"/>
            <a:chOff x="0" y="0"/>
            <a:chExt cx="3054608" cy="639062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F4E0818-B20A-1A0E-41D2-BD5D899CD612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796D0783-4159-A679-C39A-C448ACF6D595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C212ABA7-4848-6FDF-229D-E5C674BB0582}"/>
              </a:ext>
            </a:extLst>
          </p:cNvPr>
          <p:cNvGrpSpPr/>
          <p:nvPr/>
        </p:nvGrpSpPr>
        <p:grpSpPr>
          <a:xfrm rot="-10800000">
            <a:off x="11425117" y="-624938"/>
            <a:ext cx="5726233" cy="1198000"/>
            <a:chOff x="0" y="0"/>
            <a:chExt cx="3054608" cy="639062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31D5F36E-4CF4-5779-34B2-AE7660FBB88C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E0C8F3C3-28C6-AFB4-35DA-1B6158EBD734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4" name="TextBox 44">
            <a:extLst>
              <a:ext uri="{FF2B5EF4-FFF2-40B4-BE49-F238E27FC236}">
                <a16:creationId xmlns:a16="http://schemas.microsoft.com/office/drawing/2014/main" id="{B1DB03CC-3B1E-09AD-2D72-8CFE88F839E9}"/>
              </a:ext>
            </a:extLst>
          </p:cNvPr>
          <p:cNvSpPr txBox="1"/>
          <p:nvPr/>
        </p:nvSpPr>
        <p:spPr>
          <a:xfrm>
            <a:off x="2502392" y="1057927"/>
            <a:ext cx="13985706" cy="1017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COLLABORATION</a:t>
            </a:r>
            <a:endParaRPr lang="en-US" sz="4000" b="1" dirty="0">
              <a:solidFill>
                <a:srgbClr val="1D1A1B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D96FFD87-4F4D-81AA-EF94-C2CBD8149C91}"/>
              </a:ext>
            </a:extLst>
          </p:cNvPr>
          <p:cNvSpPr/>
          <p:nvPr/>
        </p:nvSpPr>
        <p:spPr>
          <a:xfrm rot="5400000">
            <a:off x="-1121084" y="3083798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9" y="0"/>
                </a:lnTo>
                <a:lnTo>
                  <a:pt x="2172079" y="690404"/>
                </a:lnTo>
                <a:lnTo>
                  <a:pt x="0" y="690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AEBD579A-1094-0D7F-4D54-5D16EE8FC288}"/>
              </a:ext>
            </a:extLst>
          </p:cNvPr>
          <p:cNvSpPr/>
          <p:nvPr/>
        </p:nvSpPr>
        <p:spPr>
          <a:xfrm rot="-5400000">
            <a:off x="17761450" y="7627647"/>
            <a:ext cx="1053100" cy="720057"/>
          </a:xfrm>
          <a:custGeom>
            <a:avLst/>
            <a:gdLst/>
            <a:ahLst/>
            <a:cxnLst/>
            <a:rect l="l" t="t" r="r" b="b"/>
            <a:pathLst>
              <a:path w="1053100" h="720057">
                <a:moveTo>
                  <a:pt x="0" y="0"/>
                </a:moveTo>
                <a:lnTo>
                  <a:pt x="1053100" y="0"/>
                </a:lnTo>
                <a:lnTo>
                  <a:pt x="1053100" y="720057"/>
                </a:lnTo>
                <a:lnTo>
                  <a:pt x="0" y="720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AA0441D6-5906-467E-18B6-81EABAAF1A1F}"/>
              </a:ext>
            </a:extLst>
          </p:cNvPr>
          <p:cNvSpPr/>
          <p:nvPr/>
        </p:nvSpPr>
        <p:spPr>
          <a:xfrm>
            <a:off x="16537781" y="-203219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5BA13973-E7E7-C24A-5F50-209F937486EC}"/>
              </a:ext>
            </a:extLst>
          </p:cNvPr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>
            <a:extLst>
              <a:ext uri="{FF2B5EF4-FFF2-40B4-BE49-F238E27FC236}">
                <a16:creationId xmlns:a16="http://schemas.microsoft.com/office/drawing/2014/main" id="{BAF26B13-F8A9-22AC-FC0F-708F5FE40220}"/>
              </a:ext>
            </a:extLst>
          </p:cNvPr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5744854-2586-16C3-C41F-EC7856565B02}"/>
              </a:ext>
            </a:extLst>
          </p:cNvPr>
          <p:cNvSpPr txBox="1"/>
          <p:nvPr/>
        </p:nvSpPr>
        <p:spPr>
          <a:xfrm>
            <a:off x="4440744" y="3017480"/>
            <a:ext cx="94065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Cross-group analysis integration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6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Executive dashboard development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6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Final presentation preparation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6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Documentation completion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40A58-C040-C914-9EFC-4417527D2DD0}"/>
              </a:ext>
            </a:extLst>
          </p:cNvPr>
          <p:cNvSpPr txBox="1"/>
          <p:nvPr/>
        </p:nvSpPr>
        <p:spPr>
          <a:xfrm>
            <a:off x="3699425" y="8789936"/>
            <a:ext cx="10889151" cy="4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chemeClr val="bg1"/>
                </a:solidFill>
                <a:highlight>
                  <a:srgbClr val="008080"/>
                </a:highlight>
                <a:latin typeface="Public Sans"/>
                <a:ea typeface="Public Sans"/>
                <a:cs typeface="Public Sans"/>
                <a:sym typeface="Public Sans"/>
              </a:rPr>
              <a:t>We will finalize the report after everyone finishes</a:t>
            </a:r>
          </a:p>
        </p:txBody>
      </p:sp>
    </p:spTree>
    <p:extLst>
      <p:ext uri="{BB962C8B-B14F-4D97-AF65-F5344CB8AC3E}">
        <p14:creationId xmlns:p14="http://schemas.microsoft.com/office/powerpoint/2010/main" val="2009156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144000" y="-933932"/>
            <a:ext cx="14499313" cy="8951717"/>
            <a:chOff x="0" y="0"/>
            <a:chExt cx="609727" cy="3764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9727" cy="376439"/>
            </a:xfrm>
            <a:custGeom>
              <a:avLst/>
              <a:gdLst/>
              <a:ahLst/>
              <a:cxnLst/>
              <a:rect l="l" t="t" r="r" b="b"/>
              <a:pathLst>
                <a:path w="609727" h="376439">
                  <a:moveTo>
                    <a:pt x="406527" y="0"/>
                  </a:moveTo>
                  <a:lnTo>
                    <a:pt x="0" y="0"/>
                  </a:lnTo>
                  <a:lnTo>
                    <a:pt x="203200" y="376439"/>
                  </a:lnTo>
                  <a:lnTo>
                    <a:pt x="609727" y="376439"/>
                  </a:lnTo>
                  <a:lnTo>
                    <a:pt x="406527" y="0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406527" cy="433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142501" y="1386775"/>
            <a:ext cx="2270840" cy="655451"/>
          </a:xfrm>
          <a:custGeom>
            <a:avLst/>
            <a:gdLst/>
            <a:ahLst/>
            <a:cxnLst/>
            <a:rect l="l" t="t" r="r" b="b"/>
            <a:pathLst>
              <a:path w="2270840" h="655451">
                <a:moveTo>
                  <a:pt x="0" y="0"/>
                </a:moveTo>
                <a:lnTo>
                  <a:pt x="2270840" y="0"/>
                </a:lnTo>
                <a:lnTo>
                  <a:pt x="2270840" y="655450"/>
                </a:lnTo>
                <a:lnTo>
                  <a:pt x="0" y="65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112" r="-2142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1774133" y="5787323"/>
            <a:ext cx="11379156" cy="5123091"/>
            <a:chOff x="0" y="0"/>
            <a:chExt cx="899019" cy="4047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99019" cy="404754"/>
            </a:xfrm>
            <a:custGeom>
              <a:avLst/>
              <a:gdLst/>
              <a:ahLst/>
              <a:cxnLst/>
              <a:rect l="l" t="t" r="r" b="b"/>
              <a:pathLst>
                <a:path w="899019" h="404754">
                  <a:moveTo>
                    <a:pt x="203200" y="0"/>
                  </a:moveTo>
                  <a:lnTo>
                    <a:pt x="899019" y="0"/>
                  </a:lnTo>
                  <a:lnTo>
                    <a:pt x="695819" y="404754"/>
                  </a:lnTo>
                  <a:lnTo>
                    <a:pt x="0" y="404754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-57150"/>
              <a:ext cx="695819" cy="461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531663" y="8249421"/>
            <a:ext cx="7511737" cy="948357"/>
          </a:xfrm>
          <a:custGeom>
            <a:avLst/>
            <a:gdLst/>
            <a:ahLst/>
            <a:cxnLst/>
            <a:rect l="l" t="t" r="r" b="b"/>
            <a:pathLst>
              <a:path w="7511737" h="948357">
                <a:moveTo>
                  <a:pt x="0" y="0"/>
                </a:moveTo>
                <a:lnTo>
                  <a:pt x="7511737" y="0"/>
                </a:lnTo>
                <a:lnTo>
                  <a:pt x="7511737" y="948357"/>
                </a:lnTo>
                <a:lnTo>
                  <a:pt x="0" y="9483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9531663" y="1714500"/>
            <a:ext cx="9972749" cy="7176934"/>
            <a:chOff x="0" y="0"/>
            <a:chExt cx="811032" cy="5836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1032" cy="583663"/>
            </a:xfrm>
            <a:custGeom>
              <a:avLst/>
              <a:gdLst/>
              <a:ahLst/>
              <a:cxnLst/>
              <a:rect l="l" t="t" r="r" b="b"/>
              <a:pathLst>
                <a:path w="811032" h="583663">
                  <a:moveTo>
                    <a:pt x="203200" y="0"/>
                  </a:moveTo>
                  <a:lnTo>
                    <a:pt x="811032" y="0"/>
                  </a:lnTo>
                  <a:lnTo>
                    <a:pt x="607832" y="583663"/>
                  </a:lnTo>
                  <a:lnTo>
                    <a:pt x="0" y="583663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11772" r="-1177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64867" y="4201461"/>
            <a:ext cx="6736142" cy="2107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Conclusion and Q&amp;A</a:t>
            </a:r>
          </a:p>
        </p:txBody>
      </p:sp>
      <p:sp>
        <p:nvSpPr>
          <p:cNvPr id="14" name="Freeform 14"/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 rot="-10800000">
            <a:off x="-1471996" y="-1362592"/>
            <a:ext cx="5119583" cy="2446670"/>
            <a:chOff x="0" y="0"/>
            <a:chExt cx="1177416" cy="5626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675045" y="-624938"/>
            <a:ext cx="5407290" cy="1198000"/>
            <a:chOff x="0" y="0"/>
            <a:chExt cx="2884471" cy="6390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84471" cy="639062"/>
            </a:xfrm>
            <a:custGeom>
              <a:avLst/>
              <a:gdLst/>
              <a:ahLst/>
              <a:cxnLst/>
              <a:rect l="l" t="t" r="r" b="b"/>
              <a:pathLst>
                <a:path w="2884471" h="639062">
                  <a:moveTo>
                    <a:pt x="2884471" y="319531"/>
                  </a:moveTo>
                  <a:lnTo>
                    <a:pt x="268127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681271" y="0"/>
                  </a:lnTo>
                  <a:lnTo>
                    <a:pt x="2884471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57150"/>
              <a:ext cx="265587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5400000">
            <a:off x="-1086039" y="5448229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4"/>
                </a:lnTo>
                <a:lnTo>
                  <a:pt x="0" y="6904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2646769" y="9439275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537781" y="-203219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7800265" y="982706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8" name="Picture 27" descr="A blue and black logo&#10;&#10;Description automatically generated">
            <a:extLst>
              <a:ext uri="{FF2B5EF4-FFF2-40B4-BE49-F238E27FC236}">
                <a16:creationId xmlns:a16="http://schemas.microsoft.com/office/drawing/2014/main" id="{D5FCD27C-632B-3C2F-7DEE-55872F2AE4F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63" r="21106" b="35176"/>
          <a:stretch/>
        </p:blipFill>
        <p:spPr>
          <a:xfrm>
            <a:off x="3169163" y="1198002"/>
            <a:ext cx="5826343" cy="301024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554503" y="5450167"/>
            <a:ext cx="11712292" cy="9739632"/>
            <a:chOff x="0" y="0"/>
            <a:chExt cx="676659" cy="562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6659" cy="562692"/>
            </a:xfrm>
            <a:custGeom>
              <a:avLst/>
              <a:gdLst/>
              <a:ahLst/>
              <a:cxnLst/>
              <a:rect l="l" t="t" r="r" b="b"/>
              <a:pathLst>
                <a:path w="676659" h="562692">
                  <a:moveTo>
                    <a:pt x="676659" y="281346"/>
                  </a:moveTo>
                  <a:lnTo>
                    <a:pt x="473459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473459" y="0"/>
                  </a:lnTo>
                  <a:lnTo>
                    <a:pt x="676659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57150"/>
              <a:ext cx="448059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17453" y="-993826"/>
            <a:ext cx="18316223" cy="10516055"/>
            <a:chOff x="0" y="0"/>
            <a:chExt cx="492556" cy="2827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2556" cy="282796"/>
            </a:xfrm>
            <a:custGeom>
              <a:avLst/>
              <a:gdLst/>
              <a:ahLst/>
              <a:cxnLst/>
              <a:rect l="l" t="t" r="r" b="b"/>
              <a:pathLst>
                <a:path w="492556" h="282796">
                  <a:moveTo>
                    <a:pt x="203200" y="282796"/>
                  </a:moveTo>
                  <a:lnTo>
                    <a:pt x="289356" y="282796"/>
                  </a:lnTo>
                  <a:lnTo>
                    <a:pt x="492556" y="0"/>
                  </a:lnTo>
                  <a:lnTo>
                    <a:pt x="0" y="0"/>
                  </a:lnTo>
                  <a:lnTo>
                    <a:pt x="203200" y="28279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-57150"/>
              <a:ext cx="238556" cy="339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9173724" y="906256"/>
            <a:ext cx="8548199" cy="9278914"/>
          </a:xfrm>
          <a:custGeom>
            <a:avLst/>
            <a:gdLst/>
            <a:ahLst/>
            <a:cxnLst/>
            <a:rect l="l" t="t" r="r" b="b"/>
            <a:pathLst>
              <a:path w="8548199" h="9278914">
                <a:moveTo>
                  <a:pt x="0" y="0"/>
                </a:moveTo>
                <a:lnTo>
                  <a:pt x="8548200" y="0"/>
                </a:lnTo>
                <a:lnTo>
                  <a:pt x="8548200" y="9278913"/>
                </a:lnTo>
                <a:lnTo>
                  <a:pt x="0" y="9278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144000" y="1412210"/>
            <a:ext cx="8607648" cy="7462580"/>
            <a:chOff x="0" y="0"/>
            <a:chExt cx="727368" cy="6306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7368" cy="630606"/>
            </a:xfrm>
            <a:custGeom>
              <a:avLst/>
              <a:gdLst/>
              <a:ahLst/>
              <a:cxnLst/>
              <a:rect l="l" t="t" r="r" b="b"/>
              <a:pathLst>
                <a:path w="727368" h="630606">
                  <a:moveTo>
                    <a:pt x="727368" y="315303"/>
                  </a:moveTo>
                  <a:lnTo>
                    <a:pt x="524168" y="630606"/>
                  </a:lnTo>
                  <a:lnTo>
                    <a:pt x="203200" y="630606"/>
                  </a:lnTo>
                  <a:lnTo>
                    <a:pt x="0" y="315303"/>
                  </a:lnTo>
                  <a:lnTo>
                    <a:pt x="203200" y="0"/>
                  </a:lnTo>
                  <a:lnTo>
                    <a:pt x="524168" y="0"/>
                  </a:lnTo>
                  <a:lnTo>
                    <a:pt x="727368" y="315303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7798" r="-7798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08385" y="8737609"/>
            <a:ext cx="529680" cy="527032"/>
          </a:xfrm>
          <a:custGeom>
            <a:avLst/>
            <a:gdLst/>
            <a:ahLst/>
            <a:cxnLst/>
            <a:rect l="l" t="t" r="r" b="b"/>
            <a:pathLst>
              <a:path w="529680" h="527032">
                <a:moveTo>
                  <a:pt x="0" y="0"/>
                </a:moveTo>
                <a:lnTo>
                  <a:pt x="529680" y="0"/>
                </a:lnTo>
                <a:lnTo>
                  <a:pt x="529680" y="527032"/>
                </a:lnTo>
                <a:lnTo>
                  <a:pt x="0" y="5270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5400000">
            <a:off x="-1086039" y="5884337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5400000">
            <a:off x="16166910" y="1151200"/>
            <a:ext cx="2270840" cy="899810"/>
          </a:xfrm>
          <a:custGeom>
            <a:avLst/>
            <a:gdLst/>
            <a:ahLst/>
            <a:cxnLst/>
            <a:rect l="l" t="t" r="r" b="b"/>
            <a:pathLst>
              <a:path w="2270840" h="899810">
                <a:moveTo>
                  <a:pt x="0" y="0"/>
                </a:moveTo>
                <a:lnTo>
                  <a:pt x="2270840" y="0"/>
                </a:lnTo>
                <a:lnTo>
                  <a:pt x="2270840" y="899811"/>
                </a:lnTo>
                <a:lnTo>
                  <a:pt x="0" y="8998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0273" r="-214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2646769" y="9439275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5994787" y="6334678"/>
            <a:ext cx="3559716" cy="1294847"/>
          </a:xfrm>
          <a:custGeom>
            <a:avLst/>
            <a:gdLst/>
            <a:ahLst/>
            <a:cxnLst/>
            <a:rect l="l" t="t" r="r" b="b"/>
            <a:pathLst>
              <a:path w="3559716" h="1294847">
                <a:moveTo>
                  <a:pt x="0" y="0"/>
                </a:moveTo>
                <a:lnTo>
                  <a:pt x="3559716" y="0"/>
                </a:lnTo>
                <a:lnTo>
                  <a:pt x="3559716" y="1294847"/>
                </a:lnTo>
                <a:lnTo>
                  <a:pt x="0" y="129484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244600" y="3581400"/>
            <a:ext cx="6972853" cy="299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91"/>
              </a:lnSpc>
            </a:pPr>
            <a:r>
              <a:rPr lang="en-US" sz="11039">
                <a:solidFill>
                  <a:srgbClr val="1D1A1B"/>
                </a:solidFill>
                <a:latin typeface="Archivo Black"/>
                <a:ea typeface="Archivo Black"/>
                <a:cs typeface="Archivo Black"/>
                <a:sym typeface="Archivo Black"/>
              </a:rPr>
              <a:t>BIG THANKS</a:t>
            </a:r>
          </a:p>
        </p:txBody>
      </p:sp>
      <p:sp>
        <p:nvSpPr>
          <p:cNvPr id="27" name="Freeform 27"/>
          <p:cNvSpPr/>
          <p:nvPr/>
        </p:nvSpPr>
        <p:spPr>
          <a:xfrm>
            <a:off x="17800265" y="982706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29" descr="A blue and black logo&#10;&#10;Description automatically generated">
            <a:extLst>
              <a:ext uri="{FF2B5EF4-FFF2-40B4-BE49-F238E27FC236}">
                <a16:creationId xmlns:a16="http://schemas.microsoft.com/office/drawing/2014/main" id="{749A4D4A-1328-4678-E340-26F539BF88B0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63" r="21106" b="35176"/>
          <a:stretch/>
        </p:blipFill>
        <p:spPr>
          <a:xfrm>
            <a:off x="535765" y="358928"/>
            <a:ext cx="2643278" cy="13656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862" y="-856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6388211" y="-5535870"/>
            <a:ext cx="14135211" cy="10119133"/>
            <a:chOff x="0" y="0"/>
            <a:chExt cx="786013" cy="562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6013" cy="562692"/>
            </a:xfrm>
            <a:custGeom>
              <a:avLst/>
              <a:gdLst/>
              <a:ahLst/>
              <a:cxnLst/>
              <a:rect l="l" t="t" r="r" b="b"/>
              <a:pathLst>
                <a:path w="786013" h="562692">
                  <a:moveTo>
                    <a:pt x="786013" y="281346"/>
                  </a:moveTo>
                  <a:lnTo>
                    <a:pt x="58281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582813" y="0"/>
                  </a:lnTo>
                  <a:lnTo>
                    <a:pt x="78601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57150"/>
              <a:ext cx="55741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306113" y="6253799"/>
            <a:ext cx="7610964" cy="5057823"/>
            <a:chOff x="0" y="0"/>
            <a:chExt cx="846733" cy="5626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6733" cy="562692"/>
            </a:xfrm>
            <a:custGeom>
              <a:avLst/>
              <a:gdLst/>
              <a:ahLst/>
              <a:cxnLst/>
              <a:rect l="l" t="t" r="r" b="b"/>
              <a:pathLst>
                <a:path w="846733" h="562692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57150"/>
              <a:ext cx="61813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71734" y="8336924"/>
            <a:ext cx="6975266" cy="880627"/>
          </a:xfrm>
          <a:custGeom>
            <a:avLst/>
            <a:gdLst/>
            <a:ahLst/>
            <a:cxnLst/>
            <a:rect l="l" t="t" r="r" b="b"/>
            <a:pathLst>
              <a:path w="6975266" h="880627">
                <a:moveTo>
                  <a:pt x="0" y="0"/>
                </a:moveTo>
                <a:lnTo>
                  <a:pt x="6975266" y="0"/>
                </a:lnTo>
                <a:lnTo>
                  <a:pt x="6975266" y="880627"/>
                </a:lnTo>
                <a:lnTo>
                  <a:pt x="0" y="880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2306113" y="1322286"/>
            <a:ext cx="10086031" cy="7642428"/>
            <a:chOff x="0" y="0"/>
            <a:chExt cx="617700" cy="4680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7700" cy="468046"/>
            </a:xfrm>
            <a:custGeom>
              <a:avLst/>
              <a:gdLst/>
              <a:ahLst/>
              <a:cxnLst/>
              <a:rect l="l" t="t" r="r" b="b"/>
              <a:pathLst>
                <a:path w="617700" h="468046">
                  <a:moveTo>
                    <a:pt x="414500" y="0"/>
                  </a:moveTo>
                  <a:lnTo>
                    <a:pt x="0" y="0"/>
                  </a:lnTo>
                  <a:lnTo>
                    <a:pt x="203200" y="468046"/>
                  </a:lnTo>
                  <a:lnTo>
                    <a:pt x="617700" y="468046"/>
                  </a:lnTo>
                  <a:lnTo>
                    <a:pt x="41450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49042" b="-4904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13" name="Group 13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19" name="Freeform 19"/>
          <p:cNvSpPr/>
          <p:nvPr/>
        </p:nvSpPr>
        <p:spPr>
          <a:xfrm>
            <a:off x="8216900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028700" y="528080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5449810" y="6858000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-1854200" y="-373396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566627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7919895" y="9853727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8216900" y="691055"/>
            <a:ext cx="6972300" cy="107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216900" y="2380856"/>
            <a:ext cx="9431696" cy="5710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dirty="0" err="1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TchCore</a:t>
            </a: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Innovations is a rapidly growing software development and IT </a:t>
            </a:r>
            <a:r>
              <a:rPr lang="en-US" sz="2300" dirty="0" err="1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serevices</a:t>
            </a: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company established in 2018, headquartered in Austin, Texas, with development centers in multiple locations including Seattle, Toronto, and Dhaka.</a:t>
            </a: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20"/>
              </a:lnSpc>
            </a:pPr>
            <a:r>
              <a:rPr lang="en-US" sz="2800" b="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Company Background</a:t>
            </a: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20"/>
              </a:lnSpc>
            </a:pPr>
            <a:r>
              <a:rPr lang="en-US" sz="2400" b="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Company Profile</a:t>
            </a:r>
          </a:p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Industry: Information Technology</a:t>
            </a:r>
          </a:p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Revenue: $180 million (2023)</a:t>
            </a:r>
          </a:p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Employees: 1,800</a:t>
            </a:r>
          </a:p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Core Services: Software Development, Cloud Solutions, Cybersecurity, Data Analytics</a:t>
            </a:r>
          </a:p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Growth Rate: 40% year-over-year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7F893-862A-C6C1-E565-E73ED70B6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0D501A0-144B-8B7B-9B3D-1CBAA53B9CD8}"/>
              </a:ext>
            </a:extLst>
          </p:cNvPr>
          <p:cNvSpPr/>
          <p:nvPr/>
        </p:nvSpPr>
        <p:spPr>
          <a:xfrm>
            <a:off x="-5862" y="-856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FA49136-5E00-3E3E-44B3-C7340BB9591A}"/>
              </a:ext>
            </a:extLst>
          </p:cNvPr>
          <p:cNvGrpSpPr/>
          <p:nvPr/>
        </p:nvGrpSpPr>
        <p:grpSpPr>
          <a:xfrm>
            <a:off x="-6388211" y="-5535870"/>
            <a:ext cx="14135211" cy="10119133"/>
            <a:chOff x="0" y="0"/>
            <a:chExt cx="786013" cy="56269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594DF74-B0D4-A9FD-52A6-88E608557C5F}"/>
                </a:ext>
              </a:extLst>
            </p:cNvPr>
            <p:cNvSpPr/>
            <p:nvPr/>
          </p:nvSpPr>
          <p:spPr>
            <a:xfrm>
              <a:off x="0" y="0"/>
              <a:ext cx="786013" cy="562692"/>
            </a:xfrm>
            <a:custGeom>
              <a:avLst/>
              <a:gdLst/>
              <a:ahLst/>
              <a:cxnLst/>
              <a:rect l="l" t="t" r="r" b="b"/>
              <a:pathLst>
                <a:path w="786013" h="562692">
                  <a:moveTo>
                    <a:pt x="786013" y="281346"/>
                  </a:moveTo>
                  <a:lnTo>
                    <a:pt x="58281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582813" y="0"/>
                  </a:lnTo>
                  <a:lnTo>
                    <a:pt x="78601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CB25299-27C3-A1DE-D549-AFB0F7338D7F}"/>
                </a:ext>
              </a:extLst>
            </p:cNvPr>
            <p:cNvSpPr txBox="1"/>
            <p:nvPr/>
          </p:nvSpPr>
          <p:spPr>
            <a:xfrm>
              <a:off x="114300" y="-57150"/>
              <a:ext cx="55741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D43A447-FBD3-ED32-818D-C6EF2C77543F}"/>
              </a:ext>
            </a:extLst>
          </p:cNvPr>
          <p:cNvGrpSpPr/>
          <p:nvPr/>
        </p:nvGrpSpPr>
        <p:grpSpPr>
          <a:xfrm>
            <a:off x="-2306113" y="6253799"/>
            <a:ext cx="7610964" cy="5057823"/>
            <a:chOff x="0" y="0"/>
            <a:chExt cx="846733" cy="56269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936E374-444D-FD25-B52B-664A3A4B25C4}"/>
                </a:ext>
              </a:extLst>
            </p:cNvPr>
            <p:cNvSpPr/>
            <p:nvPr/>
          </p:nvSpPr>
          <p:spPr>
            <a:xfrm>
              <a:off x="0" y="0"/>
              <a:ext cx="846733" cy="562692"/>
            </a:xfrm>
            <a:custGeom>
              <a:avLst/>
              <a:gdLst/>
              <a:ahLst/>
              <a:cxnLst/>
              <a:rect l="l" t="t" r="r" b="b"/>
              <a:pathLst>
                <a:path w="846733" h="562692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0443D91-677B-D85F-5234-68445AB53667}"/>
                </a:ext>
              </a:extLst>
            </p:cNvPr>
            <p:cNvSpPr txBox="1"/>
            <p:nvPr/>
          </p:nvSpPr>
          <p:spPr>
            <a:xfrm>
              <a:off x="114300" y="-57150"/>
              <a:ext cx="61813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63DCF10C-7FBF-CA63-C673-85FF1C1FA14E}"/>
              </a:ext>
            </a:extLst>
          </p:cNvPr>
          <p:cNvSpPr/>
          <p:nvPr/>
        </p:nvSpPr>
        <p:spPr>
          <a:xfrm>
            <a:off x="771734" y="8336924"/>
            <a:ext cx="6975266" cy="880627"/>
          </a:xfrm>
          <a:custGeom>
            <a:avLst/>
            <a:gdLst/>
            <a:ahLst/>
            <a:cxnLst/>
            <a:rect l="l" t="t" r="r" b="b"/>
            <a:pathLst>
              <a:path w="6975266" h="880627">
                <a:moveTo>
                  <a:pt x="0" y="0"/>
                </a:moveTo>
                <a:lnTo>
                  <a:pt x="6975266" y="0"/>
                </a:lnTo>
                <a:lnTo>
                  <a:pt x="6975266" y="880627"/>
                </a:lnTo>
                <a:lnTo>
                  <a:pt x="0" y="880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96B6930-4C7E-D5DF-AD29-BAD4AB999C8E}"/>
              </a:ext>
            </a:extLst>
          </p:cNvPr>
          <p:cNvGrpSpPr/>
          <p:nvPr/>
        </p:nvGrpSpPr>
        <p:grpSpPr>
          <a:xfrm>
            <a:off x="-2306113" y="1322286"/>
            <a:ext cx="10086031" cy="7642428"/>
            <a:chOff x="0" y="0"/>
            <a:chExt cx="617700" cy="46804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91CD597-BCE8-7AE7-8FE6-7DA4CDAD7C0A}"/>
                </a:ext>
              </a:extLst>
            </p:cNvPr>
            <p:cNvSpPr/>
            <p:nvPr/>
          </p:nvSpPr>
          <p:spPr>
            <a:xfrm>
              <a:off x="0" y="0"/>
              <a:ext cx="617700" cy="468046"/>
            </a:xfrm>
            <a:custGeom>
              <a:avLst/>
              <a:gdLst/>
              <a:ahLst/>
              <a:cxnLst/>
              <a:rect l="l" t="t" r="r" b="b"/>
              <a:pathLst>
                <a:path w="617700" h="468046">
                  <a:moveTo>
                    <a:pt x="414500" y="0"/>
                  </a:moveTo>
                  <a:lnTo>
                    <a:pt x="0" y="0"/>
                  </a:lnTo>
                  <a:lnTo>
                    <a:pt x="203200" y="468046"/>
                  </a:lnTo>
                  <a:lnTo>
                    <a:pt x="617700" y="468046"/>
                  </a:lnTo>
                  <a:lnTo>
                    <a:pt x="41450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49042" b="-4904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8268372-E82A-C240-F7A9-D20D788A93F6}"/>
              </a:ext>
            </a:extLst>
          </p:cNvPr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864A747E-6CB0-8890-AAA4-E83C776B9EB3}"/>
                </a:ext>
              </a:extLst>
            </p:cNvPr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1ADC9B6C-63D4-71F4-9982-8D5994890666}"/>
                  </a:ext>
                </a:extLst>
              </p:cNvPr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32342690-9762-B4C2-C0F9-3A59EB15B9C9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106B4F32-6466-2E48-AB55-03838F64EBF0}"/>
                </a:ext>
              </a:extLst>
            </p:cNvPr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DEC167C0-3975-FF79-6E5F-77608DA0846D}"/>
                  </a:ext>
                </a:extLst>
              </p:cNvPr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80509094-5010-907E-269B-6DC5F0C18B9C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323F769C-0C60-9770-5246-34D6A7F46E0F}"/>
              </a:ext>
            </a:extLst>
          </p:cNvPr>
          <p:cNvSpPr/>
          <p:nvPr/>
        </p:nvSpPr>
        <p:spPr>
          <a:xfrm>
            <a:off x="8216900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ACF59E30-D45E-04AB-B722-9A8E27350DEB}"/>
              </a:ext>
            </a:extLst>
          </p:cNvPr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FF64B74-D477-43D9-0235-C25EF2FA3205}"/>
              </a:ext>
            </a:extLst>
          </p:cNvPr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96E6744B-FADE-00F1-6809-63CBBA36A330}"/>
              </a:ext>
            </a:extLst>
          </p:cNvPr>
          <p:cNvSpPr/>
          <p:nvPr/>
        </p:nvSpPr>
        <p:spPr>
          <a:xfrm>
            <a:off x="1028700" y="528080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FBF31649-2187-03F2-FE05-5FDBF9BB1FA0}"/>
              </a:ext>
            </a:extLst>
          </p:cNvPr>
          <p:cNvSpPr/>
          <p:nvPr/>
        </p:nvSpPr>
        <p:spPr>
          <a:xfrm>
            <a:off x="5449810" y="6858000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B7E1EC6E-A27B-3DF1-F75F-0BBB9F1D4F31}"/>
              </a:ext>
            </a:extLst>
          </p:cNvPr>
          <p:cNvSpPr/>
          <p:nvPr/>
        </p:nvSpPr>
        <p:spPr>
          <a:xfrm>
            <a:off x="-1854200" y="-373396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E6947D49-8C48-F7BE-8409-8FAE2CE7E191}"/>
              </a:ext>
            </a:extLst>
          </p:cNvPr>
          <p:cNvSpPr/>
          <p:nvPr/>
        </p:nvSpPr>
        <p:spPr>
          <a:xfrm>
            <a:off x="16566627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53EF2F19-066D-B5E9-0B5E-A2A909A709A4}"/>
              </a:ext>
            </a:extLst>
          </p:cNvPr>
          <p:cNvSpPr/>
          <p:nvPr/>
        </p:nvSpPr>
        <p:spPr>
          <a:xfrm>
            <a:off x="17919895" y="9853727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F5EE7420-6799-F1E6-9DEB-0031BB9A46EC}"/>
              </a:ext>
            </a:extLst>
          </p:cNvPr>
          <p:cNvSpPr txBox="1"/>
          <p:nvPr/>
        </p:nvSpPr>
        <p:spPr>
          <a:xfrm>
            <a:off x="8216900" y="691055"/>
            <a:ext cx="6972300" cy="101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AGENDA</a:t>
            </a:r>
          </a:p>
        </p:txBody>
      </p:sp>
      <p:grpSp>
        <p:nvGrpSpPr>
          <p:cNvPr id="30" name="Group 3">
            <a:extLst>
              <a:ext uri="{FF2B5EF4-FFF2-40B4-BE49-F238E27FC236}">
                <a16:creationId xmlns:a16="http://schemas.microsoft.com/office/drawing/2014/main" id="{72C27882-3602-4CE4-AEB1-CA283139BF73}"/>
              </a:ext>
            </a:extLst>
          </p:cNvPr>
          <p:cNvGrpSpPr/>
          <p:nvPr/>
        </p:nvGrpSpPr>
        <p:grpSpPr>
          <a:xfrm>
            <a:off x="8130038" y="2438289"/>
            <a:ext cx="731583" cy="851296"/>
            <a:chOff x="0" y="0"/>
            <a:chExt cx="698500" cy="812800"/>
          </a:xfrm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217E7156-6F2B-9F8F-805E-F1A4FAD4544E}"/>
                </a:ext>
              </a:extLst>
            </p:cNvPr>
            <p:cNvSpPr/>
            <p:nvPr/>
          </p:nvSpPr>
          <p:spPr>
            <a:xfrm>
              <a:off x="0" y="19210"/>
              <a:ext cx="698500" cy="774381"/>
            </a:xfrm>
            <a:custGeom>
              <a:avLst/>
              <a:gdLst/>
              <a:ahLst/>
              <a:cxnLst/>
              <a:rect l="l" t="t" r="r" b="b"/>
              <a:pathLst>
                <a:path w="698500" h="774381">
                  <a:moveTo>
                    <a:pt x="435717" y="31098"/>
                  </a:moveTo>
                  <a:lnTo>
                    <a:pt x="612033" y="133682"/>
                  </a:lnTo>
                  <a:cubicBezTo>
                    <a:pt x="665567" y="164829"/>
                    <a:pt x="698500" y="222092"/>
                    <a:pt x="698500" y="284027"/>
                  </a:cubicBezTo>
                  <a:lnTo>
                    <a:pt x="698500" y="490353"/>
                  </a:lnTo>
                  <a:cubicBezTo>
                    <a:pt x="698500" y="552288"/>
                    <a:pt x="665567" y="609551"/>
                    <a:pt x="612033" y="640698"/>
                  </a:cubicBezTo>
                  <a:lnTo>
                    <a:pt x="435717" y="743282"/>
                  </a:lnTo>
                  <a:cubicBezTo>
                    <a:pt x="382267" y="774380"/>
                    <a:pt x="316233" y="774380"/>
                    <a:pt x="262783" y="743282"/>
                  </a:cubicBezTo>
                  <a:lnTo>
                    <a:pt x="86467" y="640698"/>
                  </a:lnTo>
                  <a:cubicBezTo>
                    <a:pt x="32933" y="609551"/>
                    <a:pt x="0" y="552288"/>
                    <a:pt x="0" y="490353"/>
                  </a:cubicBezTo>
                  <a:lnTo>
                    <a:pt x="0" y="284027"/>
                  </a:lnTo>
                  <a:cubicBezTo>
                    <a:pt x="0" y="222092"/>
                    <a:pt x="32933" y="164829"/>
                    <a:pt x="86467" y="133682"/>
                  </a:cubicBezTo>
                  <a:lnTo>
                    <a:pt x="262783" y="31098"/>
                  </a:lnTo>
                  <a:cubicBezTo>
                    <a:pt x="316233" y="0"/>
                    <a:pt x="382267" y="0"/>
                    <a:pt x="435717" y="31098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  <p:sp>
          <p:nvSpPr>
            <p:cNvPr id="32" name="TextBox 5">
              <a:extLst>
                <a:ext uri="{FF2B5EF4-FFF2-40B4-BE49-F238E27FC236}">
                  <a16:creationId xmlns:a16="http://schemas.microsoft.com/office/drawing/2014/main" id="{163BCBF2-EE28-AB3E-9405-8A4537EA7321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>
                <a:latin typeface="Public Sans" panose="020B0604020202020204" charset="0"/>
              </a:endParaRPr>
            </a:p>
          </p:txBody>
        </p:sp>
      </p:grpSp>
      <p:grpSp>
        <p:nvGrpSpPr>
          <p:cNvPr id="33" name="Group 9">
            <a:extLst>
              <a:ext uri="{FF2B5EF4-FFF2-40B4-BE49-F238E27FC236}">
                <a16:creationId xmlns:a16="http://schemas.microsoft.com/office/drawing/2014/main" id="{8A142CCC-CC75-5823-4FEC-E5821E7880DA}"/>
              </a:ext>
            </a:extLst>
          </p:cNvPr>
          <p:cNvGrpSpPr/>
          <p:nvPr/>
        </p:nvGrpSpPr>
        <p:grpSpPr>
          <a:xfrm>
            <a:off x="8130038" y="3397722"/>
            <a:ext cx="731583" cy="851296"/>
            <a:chOff x="0" y="0"/>
            <a:chExt cx="698500" cy="812800"/>
          </a:xfrm>
        </p:grpSpPr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8EB928EA-9A3C-A0CA-2602-FDED6FC1A043}"/>
                </a:ext>
              </a:extLst>
            </p:cNvPr>
            <p:cNvSpPr/>
            <p:nvPr/>
          </p:nvSpPr>
          <p:spPr>
            <a:xfrm>
              <a:off x="0" y="19210"/>
              <a:ext cx="698500" cy="774381"/>
            </a:xfrm>
            <a:custGeom>
              <a:avLst/>
              <a:gdLst/>
              <a:ahLst/>
              <a:cxnLst/>
              <a:rect l="l" t="t" r="r" b="b"/>
              <a:pathLst>
                <a:path w="698500" h="774381">
                  <a:moveTo>
                    <a:pt x="435717" y="31098"/>
                  </a:moveTo>
                  <a:lnTo>
                    <a:pt x="612033" y="133682"/>
                  </a:lnTo>
                  <a:cubicBezTo>
                    <a:pt x="665567" y="164829"/>
                    <a:pt x="698500" y="222092"/>
                    <a:pt x="698500" y="284027"/>
                  </a:cubicBezTo>
                  <a:lnTo>
                    <a:pt x="698500" y="490353"/>
                  </a:lnTo>
                  <a:cubicBezTo>
                    <a:pt x="698500" y="552288"/>
                    <a:pt x="665567" y="609551"/>
                    <a:pt x="612033" y="640698"/>
                  </a:cubicBezTo>
                  <a:lnTo>
                    <a:pt x="435717" y="743282"/>
                  </a:lnTo>
                  <a:cubicBezTo>
                    <a:pt x="382267" y="774380"/>
                    <a:pt x="316233" y="774380"/>
                    <a:pt x="262783" y="743282"/>
                  </a:cubicBezTo>
                  <a:lnTo>
                    <a:pt x="86467" y="640698"/>
                  </a:lnTo>
                  <a:cubicBezTo>
                    <a:pt x="32933" y="609551"/>
                    <a:pt x="0" y="552288"/>
                    <a:pt x="0" y="490353"/>
                  </a:cubicBezTo>
                  <a:lnTo>
                    <a:pt x="0" y="284027"/>
                  </a:lnTo>
                  <a:cubicBezTo>
                    <a:pt x="0" y="222092"/>
                    <a:pt x="32933" y="164829"/>
                    <a:pt x="86467" y="133682"/>
                  </a:cubicBezTo>
                  <a:lnTo>
                    <a:pt x="262783" y="31098"/>
                  </a:lnTo>
                  <a:cubicBezTo>
                    <a:pt x="316233" y="0"/>
                    <a:pt x="382267" y="0"/>
                    <a:pt x="435717" y="31098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  <p:sp>
          <p:nvSpPr>
            <p:cNvPr id="35" name="TextBox 11">
              <a:extLst>
                <a:ext uri="{FF2B5EF4-FFF2-40B4-BE49-F238E27FC236}">
                  <a16:creationId xmlns:a16="http://schemas.microsoft.com/office/drawing/2014/main" id="{DCBA2975-FFA9-C23D-6C05-DCB424A8E8A9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>
                <a:latin typeface="Public Sans" panose="020B0604020202020204" charset="0"/>
              </a:endParaRPr>
            </a:p>
          </p:txBody>
        </p:sp>
      </p:grpSp>
      <p:grpSp>
        <p:nvGrpSpPr>
          <p:cNvPr id="36" name="Group 15">
            <a:extLst>
              <a:ext uri="{FF2B5EF4-FFF2-40B4-BE49-F238E27FC236}">
                <a16:creationId xmlns:a16="http://schemas.microsoft.com/office/drawing/2014/main" id="{D357F179-7300-6EA5-6447-8F67D6282792}"/>
              </a:ext>
            </a:extLst>
          </p:cNvPr>
          <p:cNvGrpSpPr/>
          <p:nvPr/>
        </p:nvGrpSpPr>
        <p:grpSpPr>
          <a:xfrm>
            <a:off x="8130038" y="4360444"/>
            <a:ext cx="731583" cy="851296"/>
            <a:chOff x="0" y="0"/>
            <a:chExt cx="698500" cy="812800"/>
          </a:xfrm>
        </p:grpSpPr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2A9881B3-AB0E-FB64-C1CE-8F68D433CCE2}"/>
                </a:ext>
              </a:extLst>
            </p:cNvPr>
            <p:cNvSpPr/>
            <p:nvPr/>
          </p:nvSpPr>
          <p:spPr>
            <a:xfrm>
              <a:off x="0" y="19210"/>
              <a:ext cx="698500" cy="774381"/>
            </a:xfrm>
            <a:custGeom>
              <a:avLst/>
              <a:gdLst/>
              <a:ahLst/>
              <a:cxnLst/>
              <a:rect l="l" t="t" r="r" b="b"/>
              <a:pathLst>
                <a:path w="698500" h="774381">
                  <a:moveTo>
                    <a:pt x="435717" y="31098"/>
                  </a:moveTo>
                  <a:lnTo>
                    <a:pt x="612033" y="133682"/>
                  </a:lnTo>
                  <a:cubicBezTo>
                    <a:pt x="665567" y="164829"/>
                    <a:pt x="698500" y="222092"/>
                    <a:pt x="698500" y="284027"/>
                  </a:cubicBezTo>
                  <a:lnTo>
                    <a:pt x="698500" y="490353"/>
                  </a:lnTo>
                  <a:cubicBezTo>
                    <a:pt x="698500" y="552288"/>
                    <a:pt x="665567" y="609551"/>
                    <a:pt x="612033" y="640698"/>
                  </a:cubicBezTo>
                  <a:lnTo>
                    <a:pt x="435717" y="743282"/>
                  </a:lnTo>
                  <a:cubicBezTo>
                    <a:pt x="382267" y="774380"/>
                    <a:pt x="316233" y="774380"/>
                    <a:pt x="262783" y="743282"/>
                  </a:cubicBezTo>
                  <a:lnTo>
                    <a:pt x="86467" y="640698"/>
                  </a:lnTo>
                  <a:cubicBezTo>
                    <a:pt x="32933" y="609551"/>
                    <a:pt x="0" y="552288"/>
                    <a:pt x="0" y="490353"/>
                  </a:cubicBezTo>
                  <a:lnTo>
                    <a:pt x="0" y="284027"/>
                  </a:lnTo>
                  <a:cubicBezTo>
                    <a:pt x="0" y="222092"/>
                    <a:pt x="32933" y="164829"/>
                    <a:pt x="86467" y="133682"/>
                  </a:cubicBezTo>
                  <a:lnTo>
                    <a:pt x="262783" y="31098"/>
                  </a:lnTo>
                  <a:cubicBezTo>
                    <a:pt x="316233" y="0"/>
                    <a:pt x="382267" y="0"/>
                    <a:pt x="435717" y="31098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A0752657-8E39-61FF-DBCF-FD53504C5A8B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>
                <a:latin typeface="Public Sans" panose="020B0604020202020204" charset="0"/>
              </a:endParaRPr>
            </a:p>
          </p:txBody>
        </p:sp>
      </p:grpSp>
      <p:grpSp>
        <p:nvGrpSpPr>
          <p:cNvPr id="39" name="Group 21">
            <a:extLst>
              <a:ext uri="{FF2B5EF4-FFF2-40B4-BE49-F238E27FC236}">
                <a16:creationId xmlns:a16="http://schemas.microsoft.com/office/drawing/2014/main" id="{DB357981-D52A-B2ED-3AF1-46CA260CF925}"/>
              </a:ext>
            </a:extLst>
          </p:cNvPr>
          <p:cNvGrpSpPr/>
          <p:nvPr/>
        </p:nvGrpSpPr>
        <p:grpSpPr>
          <a:xfrm>
            <a:off x="8130038" y="5323166"/>
            <a:ext cx="731583" cy="851296"/>
            <a:chOff x="0" y="0"/>
            <a:chExt cx="698500" cy="812800"/>
          </a:xfrm>
        </p:grpSpPr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C998CC70-6A94-8C7E-BEA2-FD7348AA505E}"/>
                </a:ext>
              </a:extLst>
            </p:cNvPr>
            <p:cNvSpPr/>
            <p:nvPr/>
          </p:nvSpPr>
          <p:spPr>
            <a:xfrm>
              <a:off x="0" y="19210"/>
              <a:ext cx="698500" cy="774381"/>
            </a:xfrm>
            <a:custGeom>
              <a:avLst/>
              <a:gdLst/>
              <a:ahLst/>
              <a:cxnLst/>
              <a:rect l="l" t="t" r="r" b="b"/>
              <a:pathLst>
                <a:path w="698500" h="774381">
                  <a:moveTo>
                    <a:pt x="435717" y="31098"/>
                  </a:moveTo>
                  <a:lnTo>
                    <a:pt x="612033" y="133682"/>
                  </a:lnTo>
                  <a:cubicBezTo>
                    <a:pt x="665567" y="164829"/>
                    <a:pt x="698500" y="222092"/>
                    <a:pt x="698500" y="284027"/>
                  </a:cubicBezTo>
                  <a:lnTo>
                    <a:pt x="698500" y="490353"/>
                  </a:lnTo>
                  <a:cubicBezTo>
                    <a:pt x="698500" y="552288"/>
                    <a:pt x="665567" y="609551"/>
                    <a:pt x="612033" y="640698"/>
                  </a:cubicBezTo>
                  <a:lnTo>
                    <a:pt x="435717" y="743282"/>
                  </a:lnTo>
                  <a:cubicBezTo>
                    <a:pt x="382267" y="774380"/>
                    <a:pt x="316233" y="774380"/>
                    <a:pt x="262783" y="743282"/>
                  </a:cubicBezTo>
                  <a:lnTo>
                    <a:pt x="86467" y="640698"/>
                  </a:lnTo>
                  <a:cubicBezTo>
                    <a:pt x="32933" y="609551"/>
                    <a:pt x="0" y="552288"/>
                    <a:pt x="0" y="490353"/>
                  </a:cubicBezTo>
                  <a:lnTo>
                    <a:pt x="0" y="284027"/>
                  </a:lnTo>
                  <a:cubicBezTo>
                    <a:pt x="0" y="222092"/>
                    <a:pt x="32933" y="164829"/>
                    <a:pt x="86467" y="133682"/>
                  </a:cubicBezTo>
                  <a:lnTo>
                    <a:pt x="262783" y="31098"/>
                  </a:lnTo>
                  <a:cubicBezTo>
                    <a:pt x="316233" y="0"/>
                    <a:pt x="382267" y="0"/>
                    <a:pt x="435717" y="31098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  <p:sp>
          <p:nvSpPr>
            <p:cNvPr id="41" name="TextBox 23">
              <a:extLst>
                <a:ext uri="{FF2B5EF4-FFF2-40B4-BE49-F238E27FC236}">
                  <a16:creationId xmlns:a16="http://schemas.microsoft.com/office/drawing/2014/main" id="{2D0DF1B0-72B1-BFF4-818C-E4167E700E35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>
                <a:latin typeface="Public Sans" panose="020B0604020202020204" charset="0"/>
              </a:endParaRPr>
            </a:p>
          </p:txBody>
        </p:sp>
      </p:grpSp>
      <p:grpSp>
        <p:nvGrpSpPr>
          <p:cNvPr id="42" name="Group 27">
            <a:extLst>
              <a:ext uri="{FF2B5EF4-FFF2-40B4-BE49-F238E27FC236}">
                <a16:creationId xmlns:a16="http://schemas.microsoft.com/office/drawing/2014/main" id="{28B07E9F-3B2D-5532-97A3-E76673D8897E}"/>
              </a:ext>
            </a:extLst>
          </p:cNvPr>
          <p:cNvGrpSpPr/>
          <p:nvPr/>
        </p:nvGrpSpPr>
        <p:grpSpPr>
          <a:xfrm>
            <a:off x="8130038" y="6285889"/>
            <a:ext cx="731583" cy="851296"/>
            <a:chOff x="0" y="0"/>
            <a:chExt cx="698500" cy="812800"/>
          </a:xfrm>
        </p:grpSpPr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DCFCD116-CC82-7CF8-77FC-9532BBA79456}"/>
                </a:ext>
              </a:extLst>
            </p:cNvPr>
            <p:cNvSpPr/>
            <p:nvPr/>
          </p:nvSpPr>
          <p:spPr>
            <a:xfrm>
              <a:off x="0" y="19210"/>
              <a:ext cx="698500" cy="774381"/>
            </a:xfrm>
            <a:custGeom>
              <a:avLst/>
              <a:gdLst/>
              <a:ahLst/>
              <a:cxnLst/>
              <a:rect l="l" t="t" r="r" b="b"/>
              <a:pathLst>
                <a:path w="698500" h="774381">
                  <a:moveTo>
                    <a:pt x="435717" y="31098"/>
                  </a:moveTo>
                  <a:lnTo>
                    <a:pt x="612033" y="133682"/>
                  </a:lnTo>
                  <a:cubicBezTo>
                    <a:pt x="665567" y="164829"/>
                    <a:pt x="698500" y="222092"/>
                    <a:pt x="698500" y="284027"/>
                  </a:cubicBezTo>
                  <a:lnTo>
                    <a:pt x="698500" y="490353"/>
                  </a:lnTo>
                  <a:cubicBezTo>
                    <a:pt x="698500" y="552288"/>
                    <a:pt x="665567" y="609551"/>
                    <a:pt x="612033" y="640698"/>
                  </a:cubicBezTo>
                  <a:lnTo>
                    <a:pt x="435717" y="743282"/>
                  </a:lnTo>
                  <a:cubicBezTo>
                    <a:pt x="382267" y="774380"/>
                    <a:pt x="316233" y="774380"/>
                    <a:pt x="262783" y="743282"/>
                  </a:cubicBezTo>
                  <a:lnTo>
                    <a:pt x="86467" y="640698"/>
                  </a:lnTo>
                  <a:cubicBezTo>
                    <a:pt x="32933" y="609551"/>
                    <a:pt x="0" y="552288"/>
                    <a:pt x="0" y="490353"/>
                  </a:cubicBezTo>
                  <a:lnTo>
                    <a:pt x="0" y="284027"/>
                  </a:lnTo>
                  <a:cubicBezTo>
                    <a:pt x="0" y="222092"/>
                    <a:pt x="32933" y="164829"/>
                    <a:pt x="86467" y="133682"/>
                  </a:cubicBezTo>
                  <a:lnTo>
                    <a:pt x="262783" y="31098"/>
                  </a:lnTo>
                  <a:cubicBezTo>
                    <a:pt x="316233" y="0"/>
                    <a:pt x="382267" y="0"/>
                    <a:pt x="435717" y="31098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  <p:sp>
          <p:nvSpPr>
            <p:cNvPr id="44" name="TextBox 29">
              <a:extLst>
                <a:ext uri="{FF2B5EF4-FFF2-40B4-BE49-F238E27FC236}">
                  <a16:creationId xmlns:a16="http://schemas.microsoft.com/office/drawing/2014/main" id="{81B605D1-059F-6942-3F5C-46095E045227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>
                <a:latin typeface="Public Sans" panose="020B0604020202020204" charset="0"/>
              </a:endParaRPr>
            </a:p>
          </p:txBody>
        </p:sp>
      </p:grpSp>
      <p:grpSp>
        <p:nvGrpSpPr>
          <p:cNvPr id="45" name="Group 33">
            <a:extLst>
              <a:ext uri="{FF2B5EF4-FFF2-40B4-BE49-F238E27FC236}">
                <a16:creationId xmlns:a16="http://schemas.microsoft.com/office/drawing/2014/main" id="{C0B78000-7804-2196-559B-97A060E1BE18}"/>
              </a:ext>
            </a:extLst>
          </p:cNvPr>
          <p:cNvGrpSpPr/>
          <p:nvPr/>
        </p:nvGrpSpPr>
        <p:grpSpPr>
          <a:xfrm>
            <a:off x="8130038" y="7282564"/>
            <a:ext cx="731583" cy="851296"/>
            <a:chOff x="0" y="0"/>
            <a:chExt cx="698500" cy="812800"/>
          </a:xfrm>
        </p:grpSpPr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55A9D932-9B23-884C-53D5-91A406C16481}"/>
                </a:ext>
              </a:extLst>
            </p:cNvPr>
            <p:cNvSpPr/>
            <p:nvPr/>
          </p:nvSpPr>
          <p:spPr>
            <a:xfrm>
              <a:off x="0" y="19210"/>
              <a:ext cx="698500" cy="774381"/>
            </a:xfrm>
            <a:custGeom>
              <a:avLst/>
              <a:gdLst/>
              <a:ahLst/>
              <a:cxnLst/>
              <a:rect l="l" t="t" r="r" b="b"/>
              <a:pathLst>
                <a:path w="698500" h="774381">
                  <a:moveTo>
                    <a:pt x="435717" y="31098"/>
                  </a:moveTo>
                  <a:lnTo>
                    <a:pt x="612033" y="133682"/>
                  </a:lnTo>
                  <a:cubicBezTo>
                    <a:pt x="665567" y="164829"/>
                    <a:pt x="698500" y="222092"/>
                    <a:pt x="698500" y="284027"/>
                  </a:cubicBezTo>
                  <a:lnTo>
                    <a:pt x="698500" y="490353"/>
                  </a:lnTo>
                  <a:cubicBezTo>
                    <a:pt x="698500" y="552288"/>
                    <a:pt x="665567" y="609551"/>
                    <a:pt x="612033" y="640698"/>
                  </a:cubicBezTo>
                  <a:lnTo>
                    <a:pt x="435717" y="743282"/>
                  </a:lnTo>
                  <a:cubicBezTo>
                    <a:pt x="382267" y="774380"/>
                    <a:pt x="316233" y="774380"/>
                    <a:pt x="262783" y="743282"/>
                  </a:cubicBezTo>
                  <a:lnTo>
                    <a:pt x="86467" y="640698"/>
                  </a:lnTo>
                  <a:cubicBezTo>
                    <a:pt x="32933" y="609551"/>
                    <a:pt x="0" y="552288"/>
                    <a:pt x="0" y="490353"/>
                  </a:cubicBezTo>
                  <a:lnTo>
                    <a:pt x="0" y="284027"/>
                  </a:lnTo>
                  <a:cubicBezTo>
                    <a:pt x="0" y="222092"/>
                    <a:pt x="32933" y="164829"/>
                    <a:pt x="86467" y="133682"/>
                  </a:cubicBezTo>
                  <a:lnTo>
                    <a:pt x="262783" y="31098"/>
                  </a:lnTo>
                  <a:cubicBezTo>
                    <a:pt x="316233" y="0"/>
                    <a:pt x="382267" y="0"/>
                    <a:pt x="435717" y="31098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  <p:sp>
          <p:nvSpPr>
            <p:cNvPr id="47" name="TextBox 35">
              <a:extLst>
                <a:ext uri="{FF2B5EF4-FFF2-40B4-BE49-F238E27FC236}">
                  <a16:creationId xmlns:a16="http://schemas.microsoft.com/office/drawing/2014/main" id="{7BFB03AE-2788-D3E1-2CC4-21C94079A330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>
                <a:latin typeface="Public Sans" panose="020B0604020202020204" charset="0"/>
              </a:endParaRPr>
            </a:p>
          </p:txBody>
        </p:sp>
      </p:grpSp>
      <p:sp>
        <p:nvSpPr>
          <p:cNvPr id="48" name="TextBox 39">
            <a:extLst>
              <a:ext uri="{FF2B5EF4-FFF2-40B4-BE49-F238E27FC236}">
                <a16:creationId xmlns:a16="http://schemas.microsoft.com/office/drawing/2014/main" id="{61C4C29B-3663-6731-C921-AA736A58F21B}"/>
              </a:ext>
            </a:extLst>
          </p:cNvPr>
          <p:cNvSpPr txBox="1"/>
          <p:nvPr/>
        </p:nvSpPr>
        <p:spPr>
          <a:xfrm>
            <a:off x="8225398" y="2607410"/>
            <a:ext cx="540862" cy="3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8" b="1">
                <a:solidFill>
                  <a:srgbClr val="FFFFFF"/>
                </a:solidFill>
                <a:latin typeface="Public Sans" panose="020B0604020202020204" charset="0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49" name="TextBox 41">
            <a:extLst>
              <a:ext uri="{FF2B5EF4-FFF2-40B4-BE49-F238E27FC236}">
                <a16:creationId xmlns:a16="http://schemas.microsoft.com/office/drawing/2014/main" id="{D732A110-B34D-3A9F-3C2D-98193513B733}"/>
              </a:ext>
            </a:extLst>
          </p:cNvPr>
          <p:cNvSpPr txBox="1"/>
          <p:nvPr/>
        </p:nvSpPr>
        <p:spPr>
          <a:xfrm>
            <a:off x="8225398" y="3566843"/>
            <a:ext cx="540862" cy="3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8" b="1">
                <a:solidFill>
                  <a:srgbClr val="FFFFFF"/>
                </a:solidFill>
                <a:latin typeface="Public Sans" panose="020B0604020202020204" charset="0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50" name="TextBox 43">
            <a:extLst>
              <a:ext uri="{FF2B5EF4-FFF2-40B4-BE49-F238E27FC236}">
                <a16:creationId xmlns:a16="http://schemas.microsoft.com/office/drawing/2014/main" id="{870F802F-7B6D-1076-CB40-458B0D147113}"/>
              </a:ext>
            </a:extLst>
          </p:cNvPr>
          <p:cNvSpPr txBox="1"/>
          <p:nvPr/>
        </p:nvSpPr>
        <p:spPr>
          <a:xfrm>
            <a:off x="8225398" y="4529565"/>
            <a:ext cx="540862" cy="3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8" b="1">
                <a:solidFill>
                  <a:srgbClr val="FFFFFF"/>
                </a:solidFill>
                <a:latin typeface="Public Sans" panose="020B0604020202020204" charset="0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51" name="TextBox 45">
            <a:extLst>
              <a:ext uri="{FF2B5EF4-FFF2-40B4-BE49-F238E27FC236}">
                <a16:creationId xmlns:a16="http://schemas.microsoft.com/office/drawing/2014/main" id="{40BCB0AF-9EF9-540D-27B4-0849FC10F9ED}"/>
              </a:ext>
            </a:extLst>
          </p:cNvPr>
          <p:cNvSpPr txBox="1"/>
          <p:nvPr/>
        </p:nvSpPr>
        <p:spPr>
          <a:xfrm>
            <a:off x="8225398" y="5492287"/>
            <a:ext cx="540862" cy="3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8" b="1">
                <a:solidFill>
                  <a:srgbClr val="FFFFFF"/>
                </a:solidFill>
                <a:latin typeface="Public Sans" panose="020B0604020202020204" charset="0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52" name="TextBox 47">
            <a:extLst>
              <a:ext uri="{FF2B5EF4-FFF2-40B4-BE49-F238E27FC236}">
                <a16:creationId xmlns:a16="http://schemas.microsoft.com/office/drawing/2014/main" id="{9413925A-013C-8F7E-8719-ABF9CB5F425E}"/>
              </a:ext>
            </a:extLst>
          </p:cNvPr>
          <p:cNvSpPr txBox="1"/>
          <p:nvPr/>
        </p:nvSpPr>
        <p:spPr>
          <a:xfrm>
            <a:off x="8225398" y="6455009"/>
            <a:ext cx="540862" cy="3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8" b="1">
                <a:solidFill>
                  <a:srgbClr val="FFFFFF"/>
                </a:solidFill>
                <a:latin typeface="Public Sans" panose="020B0604020202020204" charset="0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id="53" name="TextBox 49">
            <a:extLst>
              <a:ext uri="{FF2B5EF4-FFF2-40B4-BE49-F238E27FC236}">
                <a16:creationId xmlns:a16="http://schemas.microsoft.com/office/drawing/2014/main" id="{4A70118F-D682-9C9F-22EF-EEAA45CCBC29}"/>
              </a:ext>
            </a:extLst>
          </p:cNvPr>
          <p:cNvSpPr txBox="1"/>
          <p:nvPr/>
        </p:nvSpPr>
        <p:spPr>
          <a:xfrm>
            <a:off x="8225398" y="7451685"/>
            <a:ext cx="540862" cy="3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8" b="1">
                <a:solidFill>
                  <a:srgbClr val="FFFFFF"/>
                </a:solidFill>
                <a:latin typeface="Public Sans" panose="020B0604020202020204" charset="0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54" name="TextBox 51">
            <a:extLst>
              <a:ext uri="{FF2B5EF4-FFF2-40B4-BE49-F238E27FC236}">
                <a16:creationId xmlns:a16="http://schemas.microsoft.com/office/drawing/2014/main" id="{48D329E1-4E68-857C-0180-73D30ADFBEC1}"/>
              </a:ext>
            </a:extLst>
          </p:cNvPr>
          <p:cNvSpPr txBox="1"/>
          <p:nvPr/>
        </p:nvSpPr>
        <p:spPr>
          <a:xfrm>
            <a:off x="9014290" y="2570406"/>
            <a:ext cx="3613359" cy="44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SITUATION</a:t>
            </a:r>
          </a:p>
        </p:txBody>
      </p:sp>
      <p:sp>
        <p:nvSpPr>
          <p:cNvPr id="55" name="TextBox 53">
            <a:extLst>
              <a:ext uri="{FF2B5EF4-FFF2-40B4-BE49-F238E27FC236}">
                <a16:creationId xmlns:a16="http://schemas.microsoft.com/office/drawing/2014/main" id="{291AC9FD-FEB4-F2E1-1672-0C4873A83EA5}"/>
              </a:ext>
            </a:extLst>
          </p:cNvPr>
          <p:cNvSpPr txBox="1"/>
          <p:nvPr/>
        </p:nvSpPr>
        <p:spPr>
          <a:xfrm>
            <a:off x="9014290" y="3529839"/>
            <a:ext cx="6215824" cy="463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OBJECTIVES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6F1220-A433-E091-8096-799F04BF85D7}"/>
              </a:ext>
            </a:extLst>
          </p:cNvPr>
          <p:cNvSpPr txBox="1"/>
          <p:nvPr/>
        </p:nvSpPr>
        <p:spPr>
          <a:xfrm>
            <a:off x="9014290" y="4492561"/>
            <a:ext cx="4713747" cy="44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SCOPE OF WORK</a:t>
            </a:r>
          </a:p>
        </p:txBody>
      </p:sp>
      <p:sp>
        <p:nvSpPr>
          <p:cNvPr id="57" name="TextBox 57">
            <a:extLst>
              <a:ext uri="{FF2B5EF4-FFF2-40B4-BE49-F238E27FC236}">
                <a16:creationId xmlns:a16="http://schemas.microsoft.com/office/drawing/2014/main" id="{65B64856-5FD4-00DE-619F-987BB7FE779A}"/>
              </a:ext>
            </a:extLst>
          </p:cNvPr>
          <p:cNvSpPr txBox="1"/>
          <p:nvPr/>
        </p:nvSpPr>
        <p:spPr>
          <a:xfrm>
            <a:off x="9014290" y="5455283"/>
            <a:ext cx="4397385" cy="44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PROJECT TIMELINE</a:t>
            </a:r>
          </a:p>
        </p:txBody>
      </p:sp>
      <p:sp>
        <p:nvSpPr>
          <p:cNvPr id="58" name="TextBox 59">
            <a:extLst>
              <a:ext uri="{FF2B5EF4-FFF2-40B4-BE49-F238E27FC236}">
                <a16:creationId xmlns:a16="http://schemas.microsoft.com/office/drawing/2014/main" id="{0F431EA7-68FA-10CC-4DA9-5B26E2A8CD61}"/>
              </a:ext>
            </a:extLst>
          </p:cNvPr>
          <p:cNvSpPr txBox="1"/>
          <p:nvPr/>
        </p:nvSpPr>
        <p:spPr>
          <a:xfrm>
            <a:off x="9014290" y="6418005"/>
            <a:ext cx="4975089" cy="44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PROJECT DETAILS</a:t>
            </a:r>
          </a:p>
        </p:txBody>
      </p:sp>
      <p:sp>
        <p:nvSpPr>
          <p:cNvPr id="59" name="TextBox 61">
            <a:extLst>
              <a:ext uri="{FF2B5EF4-FFF2-40B4-BE49-F238E27FC236}">
                <a16:creationId xmlns:a16="http://schemas.microsoft.com/office/drawing/2014/main" id="{CEF96A7A-60BC-ECB0-0369-7C93FF638410}"/>
              </a:ext>
            </a:extLst>
          </p:cNvPr>
          <p:cNvSpPr txBox="1"/>
          <p:nvPr/>
        </p:nvSpPr>
        <p:spPr>
          <a:xfrm>
            <a:off x="9014290" y="7414681"/>
            <a:ext cx="4246082" cy="44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235520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FDE0B-D6AF-686A-10B2-BF2A2E514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191CFF-6180-3436-8145-043B5FE1CCD0}"/>
              </a:ext>
            </a:extLst>
          </p:cNvPr>
          <p:cNvSpPr/>
          <p:nvPr/>
        </p:nvSpPr>
        <p:spPr>
          <a:xfrm>
            <a:off x="-5862" y="-856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67F8D3E-B7B3-E77F-6BBA-D5BF858E115A}"/>
              </a:ext>
            </a:extLst>
          </p:cNvPr>
          <p:cNvGrpSpPr/>
          <p:nvPr/>
        </p:nvGrpSpPr>
        <p:grpSpPr>
          <a:xfrm>
            <a:off x="-6388211" y="-5535870"/>
            <a:ext cx="14135211" cy="10119133"/>
            <a:chOff x="0" y="0"/>
            <a:chExt cx="786013" cy="56269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04B10B4-7D79-7C26-6F60-324E4C17D4F7}"/>
                </a:ext>
              </a:extLst>
            </p:cNvPr>
            <p:cNvSpPr/>
            <p:nvPr/>
          </p:nvSpPr>
          <p:spPr>
            <a:xfrm>
              <a:off x="0" y="0"/>
              <a:ext cx="786013" cy="562692"/>
            </a:xfrm>
            <a:custGeom>
              <a:avLst/>
              <a:gdLst/>
              <a:ahLst/>
              <a:cxnLst/>
              <a:rect l="l" t="t" r="r" b="b"/>
              <a:pathLst>
                <a:path w="786013" h="562692">
                  <a:moveTo>
                    <a:pt x="786013" y="281346"/>
                  </a:moveTo>
                  <a:lnTo>
                    <a:pt x="58281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582813" y="0"/>
                  </a:lnTo>
                  <a:lnTo>
                    <a:pt x="78601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32CD6E2-4AFF-585B-4C8A-A627BFFDB979}"/>
                </a:ext>
              </a:extLst>
            </p:cNvPr>
            <p:cNvSpPr txBox="1"/>
            <p:nvPr/>
          </p:nvSpPr>
          <p:spPr>
            <a:xfrm>
              <a:off x="114300" y="-57150"/>
              <a:ext cx="55741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7D1C682-A7C2-6910-36D2-2043819764BF}"/>
              </a:ext>
            </a:extLst>
          </p:cNvPr>
          <p:cNvGrpSpPr/>
          <p:nvPr/>
        </p:nvGrpSpPr>
        <p:grpSpPr>
          <a:xfrm>
            <a:off x="-2306113" y="6253799"/>
            <a:ext cx="7610964" cy="5057823"/>
            <a:chOff x="0" y="0"/>
            <a:chExt cx="846733" cy="56269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F44E8D-EF57-99C5-438B-106D4CA7D609}"/>
                </a:ext>
              </a:extLst>
            </p:cNvPr>
            <p:cNvSpPr/>
            <p:nvPr/>
          </p:nvSpPr>
          <p:spPr>
            <a:xfrm>
              <a:off x="0" y="0"/>
              <a:ext cx="846733" cy="562692"/>
            </a:xfrm>
            <a:custGeom>
              <a:avLst/>
              <a:gdLst/>
              <a:ahLst/>
              <a:cxnLst/>
              <a:rect l="l" t="t" r="r" b="b"/>
              <a:pathLst>
                <a:path w="846733" h="562692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8D4C37D-A77E-F089-D123-2EA760C028C0}"/>
                </a:ext>
              </a:extLst>
            </p:cNvPr>
            <p:cNvSpPr txBox="1"/>
            <p:nvPr/>
          </p:nvSpPr>
          <p:spPr>
            <a:xfrm>
              <a:off x="114300" y="-57150"/>
              <a:ext cx="61813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AC06E9AD-E248-38F7-E693-419EED120C05}"/>
              </a:ext>
            </a:extLst>
          </p:cNvPr>
          <p:cNvSpPr/>
          <p:nvPr/>
        </p:nvSpPr>
        <p:spPr>
          <a:xfrm>
            <a:off x="771734" y="8336924"/>
            <a:ext cx="6975266" cy="880627"/>
          </a:xfrm>
          <a:custGeom>
            <a:avLst/>
            <a:gdLst/>
            <a:ahLst/>
            <a:cxnLst/>
            <a:rect l="l" t="t" r="r" b="b"/>
            <a:pathLst>
              <a:path w="6975266" h="880627">
                <a:moveTo>
                  <a:pt x="0" y="0"/>
                </a:moveTo>
                <a:lnTo>
                  <a:pt x="6975266" y="0"/>
                </a:lnTo>
                <a:lnTo>
                  <a:pt x="6975266" y="880627"/>
                </a:lnTo>
                <a:lnTo>
                  <a:pt x="0" y="880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1F018564-E16C-9F0C-F6EA-0FC2313BA119}"/>
              </a:ext>
            </a:extLst>
          </p:cNvPr>
          <p:cNvGrpSpPr/>
          <p:nvPr/>
        </p:nvGrpSpPr>
        <p:grpSpPr>
          <a:xfrm>
            <a:off x="-2306113" y="1322286"/>
            <a:ext cx="10086031" cy="7642428"/>
            <a:chOff x="0" y="0"/>
            <a:chExt cx="617700" cy="46804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67A1D4B-AAE2-557B-8781-EB1EB87F53D8}"/>
                </a:ext>
              </a:extLst>
            </p:cNvPr>
            <p:cNvSpPr/>
            <p:nvPr/>
          </p:nvSpPr>
          <p:spPr>
            <a:xfrm>
              <a:off x="0" y="0"/>
              <a:ext cx="617700" cy="468046"/>
            </a:xfrm>
            <a:custGeom>
              <a:avLst/>
              <a:gdLst/>
              <a:ahLst/>
              <a:cxnLst/>
              <a:rect l="l" t="t" r="r" b="b"/>
              <a:pathLst>
                <a:path w="617700" h="468046">
                  <a:moveTo>
                    <a:pt x="414500" y="0"/>
                  </a:moveTo>
                  <a:lnTo>
                    <a:pt x="0" y="0"/>
                  </a:lnTo>
                  <a:lnTo>
                    <a:pt x="203200" y="468046"/>
                  </a:lnTo>
                  <a:lnTo>
                    <a:pt x="617700" y="468046"/>
                  </a:lnTo>
                  <a:lnTo>
                    <a:pt x="41450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49042" b="-4904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8C726CA-488D-3F6A-051C-5DCF76548CD6}"/>
              </a:ext>
            </a:extLst>
          </p:cNvPr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8C99CBFA-AE2B-9955-B2A5-0D10706A196D}"/>
                </a:ext>
              </a:extLst>
            </p:cNvPr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0F48FD90-305F-F1B3-04CC-BE3D9F337948}"/>
                  </a:ext>
                </a:extLst>
              </p:cNvPr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F958D0B8-28C4-9219-52D5-81CFAC4B8F7E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C0D0A160-A23B-3954-9E74-36229BA3BACA}"/>
                </a:ext>
              </a:extLst>
            </p:cNvPr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757CBB3D-DF8A-DEB9-D94E-B76294BA1DB9}"/>
                  </a:ext>
                </a:extLst>
              </p:cNvPr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8C80E43E-A8AA-B5F2-7ECF-7067734E42F6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43C05326-D644-470B-F71B-902707D790F4}"/>
              </a:ext>
            </a:extLst>
          </p:cNvPr>
          <p:cNvSpPr/>
          <p:nvPr/>
        </p:nvSpPr>
        <p:spPr>
          <a:xfrm>
            <a:off x="8216900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880D359C-A92F-FB96-93D0-2C56D0729990}"/>
              </a:ext>
            </a:extLst>
          </p:cNvPr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C9ABED66-4EBC-0239-A388-4D229B3BA915}"/>
              </a:ext>
            </a:extLst>
          </p:cNvPr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33BE254A-AB4F-73CC-6CAB-214F29CFE0C1}"/>
              </a:ext>
            </a:extLst>
          </p:cNvPr>
          <p:cNvSpPr/>
          <p:nvPr/>
        </p:nvSpPr>
        <p:spPr>
          <a:xfrm>
            <a:off x="1028700" y="528080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17628F2C-AF2E-16EB-0325-7B636829F40F}"/>
              </a:ext>
            </a:extLst>
          </p:cNvPr>
          <p:cNvSpPr/>
          <p:nvPr/>
        </p:nvSpPr>
        <p:spPr>
          <a:xfrm>
            <a:off x="5449810" y="6858000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58008C43-ED9F-38E1-D652-8C90B301B33D}"/>
              </a:ext>
            </a:extLst>
          </p:cNvPr>
          <p:cNvSpPr/>
          <p:nvPr/>
        </p:nvSpPr>
        <p:spPr>
          <a:xfrm>
            <a:off x="-1854200" y="-373396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20BBFFB3-84CC-6CB5-2430-FFCD5CE4B281}"/>
              </a:ext>
            </a:extLst>
          </p:cNvPr>
          <p:cNvSpPr/>
          <p:nvPr/>
        </p:nvSpPr>
        <p:spPr>
          <a:xfrm>
            <a:off x="16566627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ADCEC2F7-8BEF-3D8E-97AD-3D85EBBA0F7C}"/>
              </a:ext>
            </a:extLst>
          </p:cNvPr>
          <p:cNvSpPr/>
          <p:nvPr/>
        </p:nvSpPr>
        <p:spPr>
          <a:xfrm>
            <a:off x="17919895" y="9853727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4B03C1EF-DD00-A7FE-FB1C-D7AA7D14A8A8}"/>
              </a:ext>
            </a:extLst>
          </p:cNvPr>
          <p:cNvSpPr txBox="1"/>
          <p:nvPr/>
        </p:nvSpPr>
        <p:spPr>
          <a:xfrm>
            <a:off x="8216900" y="691055"/>
            <a:ext cx="6972300" cy="101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SITUATION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B1C862A-2C90-3B8B-8C12-9B5C71421D78}"/>
              </a:ext>
            </a:extLst>
          </p:cNvPr>
          <p:cNvSpPr txBox="1"/>
          <p:nvPr/>
        </p:nvSpPr>
        <p:spPr>
          <a:xfrm>
            <a:off x="8216900" y="1982130"/>
            <a:ext cx="9431696" cy="5612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600" b="1" u="sng" dirty="0">
                <a:solidFill>
                  <a:srgbClr val="000000"/>
                </a:solidFill>
                <a:latin typeface="Public Sans Bold" panose="020B0604020202020204" charset="0"/>
                <a:ea typeface="Poppins Bold"/>
                <a:cs typeface="Poppins Bold"/>
                <a:sym typeface="Poppins Bold"/>
              </a:rPr>
              <a:t>Current HR Challenges</a:t>
            </a:r>
          </a:p>
          <a:p>
            <a:pPr algn="just">
              <a:lnSpc>
                <a:spcPts val="4479"/>
              </a:lnSpc>
              <a:spcBef>
                <a:spcPct val="0"/>
              </a:spcBef>
            </a:pPr>
            <a:endParaRPr lang="en-US" sz="3199" b="1" u="sng" dirty="0">
              <a:solidFill>
                <a:srgbClr val="000000"/>
              </a:solidFill>
              <a:latin typeface="Public Sans" panose="020B0604020202020204" charset="0"/>
              <a:ea typeface="Poppins Bold"/>
              <a:cs typeface="Poppins Bold"/>
              <a:sym typeface="Poppins Bold"/>
            </a:endParaRPr>
          </a:p>
          <a:p>
            <a:pPr marL="514350" indent="-514350" algn="just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Diversity and Inclusion Concerns</a:t>
            </a:r>
          </a:p>
          <a:p>
            <a:pPr marL="514350" indent="-514350" algn="just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b="1" dirty="0">
              <a:solidFill>
                <a:srgbClr val="000000"/>
              </a:solidFill>
              <a:latin typeface="Public Sans" panose="020B0604020202020204" charset="0"/>
              <a:ea typeface="Poppins"/>
              <a:cs typeface="Poppins"/>
              <a:sym typeface="Poppins"/>
            </a:endParaRP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Gender distribution shows imbalance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Education level split equally between Bachelor's and Master's degrees 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Geographical concentration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Equal split between remote and onsite workers 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Organization level distribution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Public Sans" panose="020B0604020202020204" charset="0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588352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6FC06-A795-9297-D784-089FF3121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0621D2-A828-D0D6-7FE4-2ED094266788}"/>
              </a:ext>
            </a:extLst>
          </p:cNvPr>
          <p:cNvSpPr/>
          <p:nvPr/>
        </p:nvSpPr>
        <p:spPr>
          <a:xfrm>
            <a:off x="-5862" y="-856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339BAED-F852-B59E-1C3E-397811B3839B}"/>
              </a:ext>
            </a:extLst>
          </p:cNvPr>
          <p:cNvGrpSpPr/>
          <p:nvPr/>
        </p:nvGrpSpPr>
        <p:grpSpPr>
          <a:xfrm>
            <a:off x="-6388211" y="-5535870"/>
            <a:ext cx="14135211" cy="10119133"/>
            <a:chOff x="0" y="0"/>
            <a:chExt cx="786013" cy="56269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79A0FA8-7B45-7D7F-F251-DA66B0432E3C}"/>
                </a:ext>
              </a:extLst>
            </p:cNvPr>
            <p:cNvSpPr/>
            <p:nvPr/>
          </p:nvSpPr>
          <p:spPr>
            <a:xfrm>
              <a:off x="0" y="0"/>
              <a:ext cx="786013" cy="562692"/>
            </a:xfrm>
            <a:custGeom>
              <a:avLst/>
              <a:gdLst/>
              <a:ahLst/>
              <a:cxnLst/>
              <a:rect l="l" t="t" r="r" b="b"/>
              <a:pathLst>
                <a:path w="786013" h="562692">
                  <a:moveTo>
                    <a:pt x="786013" y="281346"/>
                  </a:moveTo>
                  <a:lnTo>
                    <a:pt x="58281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582813" y="0"/>
                  </a:lnTo>
                  <a:lnTo>
                    <a:pt x="78601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1EA9168-898D-FD10-8958-CEE38E03EE7B}"/>
                </a:ext>
              </a:extLst>
            </p:cNvPr>
            <p:cNvSpPr txBox="1"/>
            <p:nvPr/>
          </p:nvSpPr>
          <p:spPr>
            <a:xfrm>
              <a:off x="114300" y="-57150"/>
              <a:ext cx="55741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F921D6C-339B-0424-93A8-3CD86C6A8CCE}"/>
              </a:ext>
            </a:extLst>
          </p:cNvPr>
          <p:cNvGrpSpPr/>
          <p:nvPr/>
        </p:nvGrpSpPr>
        <p:grpSpPr>
          <a:xfrm>
            <a:off x="-2306113" y="6253799"/>
            <a:ext cx="7610964" cy="5057823"/>
            <a:chOff x="0" y="0"/>
            <a:chExt cx="846733" cy="56269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D226CA4-BED1-BDB1-2E0B-2C5DCFA59A36}"/>
                </a:ext>
              </a:extLst>
            </p:cNvPr>
            <p:cNvSpPr/>
            <p:nvPr/>
          </p:nvSpPr>
          <p:spPr>
            <a:xfrm>
              <a:off x="0" y="0"/>
              <a:ext cx="846733" cy="562692"/>
            </a:xfrm>
            <a:custGeom>
              <a:avLst/>
              <a:gdLst/>
              <a:ahLst/>
              <a:cxnLst/>
              <a:rect l="l" t="t" r="r" b="b"/>
              <a:pathLst>
                <a:path w="846733" h="562692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39E5078-7A72-C659-8E02-D45FB5F355AD}"/>
                </a:ext>
              </a:extLst>
            </p:cNvPr>
            <p:cNvSpPr txBox="1"/>
            <p:nvPr/>
          </p:nvSpPr>
          <p:spPr>
            <a:xfrm>
              <a:off x="114300" y="-57150"/>
              <a:ext cx="61813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E5C45B23-A334-FC75-617B-C118C02F7874}"/>
              </a:ext>
            </a:extLst>
          </p:cNvPr>
          <p:cNvSpPr/>
          <p:nvPr/>
        </p:nvSpPr>
        <p:spPr>
          <a:xfrm>
            <a:off x="771734" y="8336924"/>
            <a:ext cx="6975266" cy="880627"/>
          </a:xfrm>
          <a:custGeom>
            <a:avLst/>
            <a:gdLst/>
            <a:ahLst/>
            <a:cxnLst/>
            <a:rect l="l" t="t" r="r" b="b"/>
            <a:pathLst>
              <a:path w="6975266" h="880627">
                <a:moveTo>
                  <a:pt x="0" y="0"/>
                </a:moveTo>
                <a:lnTo>
                  <a:pt x="6975266" y="0"/>
                </a:lnTo>
                <a:lnTo>
                  <a:pt x="6975266" y="880627"/>
                </a:lnTo>
                <a:lnTo>
                  <a:pt x="0" y="880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58660AC-F28A-9E9D-B88E-1471BE45AED8}"/>
              </a:ext>
            </a:extLst>
          </p:cNvPr>
          <p:cNvGrpSpPr/>
          <p:nvPr/>
        </p:nvGrpSpPr>
        <p:grpSpPr>
          <a:xfrm>
            <a:off x="-2306113" y="1322286"/>
            <a:ext cx="10086031" cy="7642428"/>
            <a:chOff x="0" y="0"/>
            <a:chExt cx="617700" cy="46804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C9AFBAF-3D27-97F7-26A1-24B300BB09A4}"/>
                </a:ext>
              </a:extLst>
            </p:cNvPr>
            <p:cNvSpPr/>
            <p:nvPr/>
          </p:nvSpPr>
          <p:spPr>
            <a:xfrm>
              <a:off x="0" y="0"/>
              <a:ext cx="617700" cy="468046"/>
            </a:xfrm>
            <a:custGeom>
              <a:avLst/>
              <a:gdLst/>
              <a:ahLst/>
              <a:cxnLst/>
              <a:rect l="l" t="t" r="r" b="b"/>
              <a:pathLst>
                <a:path w="617700" h="468046">
                  <a:moveTo>
                    <a:pt x="414500" y="0"/>
                  </a:moveTo>
                  <a:lnTo>
                    <a:pt x="0" y="0"/>
                  </a:lnTo>
                  <a:lnTo>
                    <a:pt x="203200" y="468046"/>
                  </a:lnTo>
                  <a:lnTo>
                    <a:pt x="617700" y="468046"/>
                  </a:lnTo>
                  <a:lnTo>
                    <a:pt x="41450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49042" b="-4904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C54C596-1E41-B05B-E846-5DC7C1B6F4F3}"/>
              </a:ext>
            </a:extLst>
          </p:cNvPr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2E33B1C5-A409-E871-91E3-F0969E352C1A}"/>
                </a:ext>
              </a:extLst>
            </p:cNvPr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3D8BA9D7-27E8-BD3C-124C-003C293E05DA}"/>
                  </a:ext>
                </a:extLst>
              </p:cNvPr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6D12843E-7749-F9D6-7D17-34417FB392C7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0DF2D55D-D92A-A1B4-2D02-66F4D4D5CCA5}"/>
                </a:ext>
              </a:extLst>
            </p:cNvPr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AEB4BD5C-71CD-8DA2-62A8-7673CD9F2955}"/>
                  </a:ext>
                </a:extLst>
              </p:cNvPr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6D6B38AB-FEBB-452F-1C0C-A109566B5884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351E7C10-44BF-32F1-1FCF-1013E2920A70}"/>
              </a:ext>
            </a:extLst>
          </p:cNvPr>
          <p:cNvSpPr/>
          <p:nvPr/>
        </p:nvSpPr>
        <p:spPr>
          <a:xfrm>
            <a:off x="8216900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D484E275-6BA5-65F9-D326-8DBAA2342135}"/>
              </a:ext>
            </a:extLst>
          </p:cNvPr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FEC9037-868A-6AC9-78EA-07D10B160B10}"/>
              </a:ext>
            </a:extLst>
          </p:cNvPr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1A9F7D9D-9533-6A70-537A-B076EE5635A2}"/>
              </a:ext>
            </a:extLst>
          </p:cNvPr>
          <p:cNvSpPr/>
          <p:nvPr/>
        </p:nvSpPr>
        <p:spPr>
          <a:xfrm>
            <a:off x="1028700" y="528080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621261A1-7FD8-D352-B5E9-54B9B436CCB8}"/>
              </a:ext>
            </a:extLst>
          </p:cNvPr>
          <p:cNvSpPr/>
          <p:nvPr/>
        </p:nvSpPr>
        <p:spPr>
          <a:xfrm>
            <a:off x="5449810" y="6858000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7BD6CCD0-5C0A-B61B-7777-310CDF2DB25B}"/>
              </a:ext>
            </a:extLst>
          </p:cNvPr>
          <p:cNvSpPr/>
          <p:nvPr/>
        </p:nvSpPr>
        <p:spPr>
          <a:xfrm>
            <a:off x="-1854200" y="-373396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53EF36D9-151D-3DE7-123A-D5B9E85951B7}"/>
              </a:ext>
            </a:extLst>
          </p:cNvPr>
          <p:cNvSpPr/>
          <p:nvPr/>
        </p:nvSpPr>
        <p:spPr>
          <a:xfrm>
            <a:off x="16566627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1B6AE656-AF92-79C5-50FE-25A4B8CA5272}"/>
              </a:ext>
            </a:extLst>
          </p:cNvPr>
          <p:cNvSpPr/>
          <p:nvPr/>
        </p:nvSpPr>
        <p:spPr>
          <a:xfrm>
            <a:off x="17919895" y="9853727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C1FF0875-D79D-9900-0B14-CB2A7E1A08D6}"/>
              </a:ext>
            </a:extLst>
          </p:cNvPr>
          <p:cNvSpPr txBox="1"/>
          <p:nvPr/>
        </p:nvSpPr>
        <p:spPr>
          <a:xfrm>
            <a:off x="8216900" y="691055"/>
            <a:ext cx="6972300" cy="101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SITUATION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7341076C-A440-1AAF-0F74-648BB3298B02}"/>
              </a:ext>
            </a:extLst>
          </p:cNvPr>
          <p:cNvSpPr txBox="1"/>
          <p:nvPr/>
        </p:nvSpPr>
        <p:spPr>
          <a:xfrm>
            <a:off x="8216900" y="1982130"/>
            <a:ext cx="9431696" cy="5689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600" b="1" u="sng" dirty="0">
                <a:solidFill>
                  <a:srgbClr val="000000"/>
                </a:solidFill>
                <a:latin typeface="Public Sans Bold" panose="020B0604020202020204" charset="0"/>
                <a:ea typeface="Poppins Bold"/>
                <a:cs typeface="Poppins Bold"/>
                <a:sym typeface="Poppins Bold"/>
              </a:rPr>
              <a:t>Current HR Challenges</a:t>
            </a:r>
          </a:p>
          <a:p>
            <a:pPr algn="just">
              <a:lnSpc>
                <a:spcPts val="4479"/>
              </a:lnSpc>
              <a:spcBef>
                <a:spcPct val="0"/>
              </a:spcBef>
            </a:pPr>
            <a:endParaRPr lang="en-US" sz="3600" b="1" u="sng" dirty="0">
              <a:solidFill>
                <a:srgbClr val="000000"/>
              </a:solidFill>
              <a:latin typeface="Public Sans Bold" panose="020B0604020202020204" charset="0"/>
              <a:ea typeface="Poppins Bold"/>
              <a:cs typeface="Poppins Bold"/>
              <a:sym typeface="Poppins Bold"/>
            </a:endParaRPr>
          </a:p>
          <a:p>
            <a:pPr marL="571500" indent="-571500" algn="just">
              <a:lnSpc>
                <a:spcPts val="447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000000"/>
                </a:solidFill>
                <a:latin typeface="Public Sans Bold" panose="020B0604020202020204" charset="0"/>
                <a:ea typeface="Poppins Bold"/>
                <a:cs typeface="Poppins Bold"/>
                <a:sym typeface="Poppins Bold"/>
              </a:rPr>
              <a:t>Salary Structure</a:t>
            </a:r>
          </a:p>
          <a:p>
            <a:pPr marL="514350" indent="-514350" algn="just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b="1" dirty="0">
              <a:solidFill>
                <a:srgbClr val="000000"/>
              </a:solidFill>
              <a:latin typeface="Public Sans" panose="020B0604020202020204" charset="0"/>
              <a:ea typeface="Poppins"/>
              <a:cs typeface="Poppins"/>
              <a:sym typeface="Poppins"/>
            </a:endParaRP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Issues Inconsistent pay scales across locations 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Gender pay gap concerns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Experience-based salary disparities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Bonus distribution inequities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Market competitiveness challenges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Regional salary disparities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Public Sans" panose="020B0604020202020204" charset="0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820569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06420-3F02-5C82-B5F8-A553C4DEC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902217-EF2F-6835-A59F-73931604F221}"/>
              </a:ext>
            </a:extLst>
          </p:cNvPr>
          <p:cNvSpPr/>
          <p:nvPr/>
        </p:nvSpPr>
        <p:spPr>
          <a:xfrm>
            <a:off x="-5862" y="-856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7CDD542-8FA5-67DC-B0C4-754CABDF0166}"/>
              </a:ext>
            </a:extLst>
          </p:cNvPr>
          <p:cNvGrpSpPr/>
          <p:nvPr/>
        </p:nvGrpSpPr>
        <p:grpSpPr>
          <a:xfrm>
            <a:off x="-6388211" y="-5535870"/>
            <a:ext cx="14135211" cy="10119133"/>
            <a:chOff x="0" y="0"/>
            <a:chExt cx="786013" cy="56269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1DF0F9C-BE03-C9D9-FE2F-ED373E8BE800}"/>
                </a:ext>
              </a:extLst>
            </p:cNvPr>
            <p:cNvSpPr/>
            <p:nvPr/>
          </p:nvSpPr>
          <p:spPr>
            <a:xfrm>
              <a:off x="0" y="0"/>
              <a:ext cx="786013" cy="562692"/>
            </a:xfrm>
            <a:custGeom>
              <a:avLst/>
              <a:gdLst/>
              <a:ahLst/>
              <a:cxnLst/>
              <a:rect l="l" t="t" r="r" b="b"/>
              <a:pathLst>
                <a:path w="786013" h="562692">
                  <a:moveTo>
                    <a:pt x="786013" y="281346"/>
                  </a:moveTo>
                  <a:lnTo>
                    <a:pt x="58281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582813" y="0"/>
                  </a:lnTo>
                  <a:lnTo>
                    <a:pt x="78601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6FD4ADD-8347-3429-F502-AB1DCCE539B6}"/>
                </a:ext>
              </a:extLst>
            </p:cNvPr>
            <p:cNvSpPr txBox="1"/>
            <p:nvPr/>
          </p:nvSpPr>
          <p:spPr>
            <a:xfrm>
              <a:off x="114300" y="-57150"/>
              <a:ext cx="55741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77D9C15-5430-1823-3043-63DEC5479BB7}"/>
              </a:ext>
            </a:extLst>
          </p:cNvPr>
          <p:cNvGrpSpPr/>
          <p:nvPr/>
        </p:nvGrpSpPr>
        <p:grpSpPr>
          <a:xfrm>
            <a:off x="-2306113" y="6253799"/>
            <a:ext cx="7610964" cy="5057823"/>
            <a:chOff x="0" y="0"/>
            <a:chExt cx="846733" cy="56269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C79A541-0D82-124C-C05A-C39729DBC9D4}"/>
                </a:ext>
              </a:extLst>
            </p:cNvPr>
            <p:cNvSpPr/>
            <p:nvPr/>
          </p:nvSpPr>
          <p:spPr>
            <a:xfrm>
              <a:off x="0" y="0"/>
              <a:ext cx="846733" cy="562692"/>
            </a:xfrm>
            <a:custGeom>
              <a:avLst/>
              <a:gdLst/>
              <a:ahLst/>
              <a:cxnLst/>
              <a:rect l="l" t="t" r="r" b="b"/>
              <a:pathLst>
                <a:path w="846733" h="562692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930E9AC-4824-A7D1-8281-269A4B87E9DB}"/>
                </a:ext>
              </a:extLst>
            </p:cNvPr>
            <p:cNvSpPr txBox="1"/>
            <p:nvPr/>
          </p:nvSpPr>
          <p:spPr>
            <a:xfrm>
              <a:off x="114300" y="-57150"/>
              <a:ext cx="61813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5C3EB363-53E9-4C5D-3F07-F1AEE25BC04C}"/>
              </a:ext>
            </a:extLst>
          </p:cNvPr>
          <p:cNvSpPr/>
          <p:nvPr/>
        </p:nvSpPr>
        <p:spPr>
          <a:xfrm>
            <a:off x="771734" y="8336924"/>
            <a:ext cx="6975266" cy="880627"/>
          </a:xfrm>
          <a:custGeom>
            <a:avLst/>
            <a:gdLst/>
            <a:ahLst/>
            <a:cxnLst/>
            <a:rect l="l" t="t" r="r" b="b"/>
            <a:pathLst>
              <a:path w="6975266" h="880627">
                <a:moveTo>
                  <a:pt x="0" y="0"/>
                </a:moveTo>
                <a:lnTo>
                  <a:pt x="6975266" y="0"/>
                </a:lnTo>
                <a:lnTo>
                  <a:pt x="6975266" y="880627"/>
                </a:lnTo>
                <a:lnTo>
                  <a:pt x="0" y="880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7835491-8377-4F15-5CCB-CFD695CB7508}"/>
              </a:ext>
            </a:extLst>
          </p:cNvPr>
          <p:cNvGrpSpPr/>
          <p:nvPr/>
        </p:nvGrpSpPr>
        <p:grpSpPr>
          <a:xfrm>
            <a:off x="-2306113" y="1322286"/>
            <a:ext cx="10086031" cy="7642428"/>
            <a:chOff x="0" y="0"/>
            <a:chExt cx="617700" cy="46804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E13F12F-50BE-7496-30E5-09A59D3E552C}"/>
                </a:ext>
              </a:extLst>
            </p:cNvPr>
            <p:cNvSpPr/>
            <p:nvPr/>
          </p:nvSpPr>
          <p:spPr>
            <a:xfrm>
              <a:off x="0" y="0"/>
              <a:ext cx="617700" cy="468046"/>
            </a:xfrm>
            <a:custGeom>
              <a:avLst/>
              <a:gdLst/>
              <a:ahLst/>
              <a:cxnLst/>
              <a:rect l="l" t="t" r="r" b="b"/>
              <a:pathLst>
                <a:path w="617700" h="468046">
                  <a:moveTo>
                    <a:pt x="414500" y="0"/>
                  </a:moveTo>
                  <a:lnTo>
                    <a:pt x="0" y="0"/>
                  </a:lnTo>
                  <a:lnTo>
                    <a:pt x="203200" y="468046"/>
                  </a:lnTo>
                  <a:lnTo>
                    <a:pt x="617700" y="468046"/>
                  </a:lnTo>
                  <a:lnTo>
                    <a:pt x="41450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49042" b="-4904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157EF34-3D2C-61FF-EF38-2F62F054B7DD}"/>
              </a:ext>
            </a:extLst>
          </p:cNvPr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CBDAF93B-B9A9-9552-F112-66A4D3CD2F70}"/>
                </a:ext>
              </a:extLst>
            </p:cNvPr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3296C500-EECA-97A7-1812-E47E5460DDDC}"/>
                  </a:ext>
                </a:extLst>
              </p:cNvPr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9350F5EA-F719-200E-3987-8311973414FC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BF2B469B-AE67-FC0D-6122-0E643847773A}"/>
                </a:ext>
              </a:extLst>
            </p:cNvPr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7EBD17D-701A-9FC9-9A39-5725B7E83FC3}"/>
                  </a:ext>
                </a:extLst>
              </p:cNvPr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A8A8E15E-6BDE-6C6A-C2B3-2BFB7026BF22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AC98D022-171E-3D37-FC01-65BEB89A8875}"/>
              </a:ext>
            </a:extLst>
          </p:cNvPr>
          <p:cNvSpPr/>
          <p:nvPr/>
        </p:nvSpPr>
        <p:spPr>
          <a:xfrm>
            <a:off x="8216900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7A7B8672-76EF-D86B-D4AC-7B0FF0C6EBE1}"/>
              </a:ext>
            </a:extLst>
          </p:cNvPr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6D2D15E5-74A7-6808-DCE1-2D062184B46F}"/>
              </a:ext>
            </a:extLst>
          </p:cNvPr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4C5B24AA-DC8A-96E0-D1EB-AF0EB29C1E8F}"/>
              </a:ext>
            </a:extLst>
          </p:cNvPr>
          <p:cNvSpPr/>
          <p:nvPr/>
        </p:nvSpPr>
        <p:spPr>
          <a:xfrm>
            <a:off x="1028700" y="528080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A1EFFB4F-D47C-5343-E410-2421D036DC8E}"/>
              </a:ext>
            </a:extLst>
          </p:cNvPr>
          <p:cNvSpPr/>
          <p:nvPr/>
        </p:nvSpPr>
        <p:spPr>
          <a:xfrm>
            <a:off x="5449810" y="6858000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46E14513-5FB8-820B-0552-DE105851C7E0}"/>
              </a:ext>
            </a:extLst>
          </p:cNvPr>
          <p:cNvSpPr/>
          <p:nvPr/>
        </p:nvSpPr>
        <p:spPr>
          <a:xfrm>
            <a:off x="-1854200" y="-373396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6DE92835-3B7F-B55C-29D8-31E3C500FB6E}"/>
              </a:ext>
            </a:extLst>
          </p:cNvPr>
          <p:cNvSpPr/>
          <p:nvPr/>
        </p:nvSpPr>
        <p:spPr>
          <a:xfrm>
            <a:off x="16566627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EEBEF778-0F00-4CB4-B4EB-D100B00614F2}"/>
              </a:ext>
            </a:extLst>
          </p:cNvPr>
          <p:cNvSpPr/>
          <p:nvPr/>
        </p:nvSpPr>
        <p:spPr>
          <a:xfrm>
            <a:off x="17919895" y="9853727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84598C30-6ED5-F0DB-2DF0-1EA735BBEDCA}"/>
              </a:ext>
            </a:extLst>
          </p:cNvPr>
          <p:cNvSpPr txBox="1"/>
          <p:nvPr/>
        </p:nvSpPr>
        <p:spPr>
          <a:xfrm>
            <a:off x="8216900" y="691055"/>
            <a:ext cx="6972300" cy="101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SITUATION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400B5AA3-EBA6-C3E6-D521-8E30CB37F09B}"/>
              </a:ext>
            </a:extLst>
          </p:cNvPr>
          <p:cNvSpPr txBox="1"/>
          <p:nvPr/>
        </p:nvSpPr>
        <p:spPr>
          <a:xfrm>
            <a:off x="8216900" y="1982130"/>
            <a:ext cx="9431696" cy="5689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600" b="1" u="sng" dirty="0">
                <a:solidFill>
                  <a:srgbClr val="000000"/>
                </a:solidFill>
                <a:latin typeface="Public Sans Bold" panose="020B0604020202020204" charset="0"/>
                <a:ea typeface="Poppins Bold"/>
                <a:cs typeface="Poppins Bold"/>
                <a:sym typeface="Poppins Bold"/>
              </a:rPr>
              <a:t>Current HR Challenges</a:t>
            </a:r>
          </a:p>
          <a:p>
            <a:pPr algn="just">
              <a:lnSpc>
                <a:spcPts val="4479"/>
              </a:lnSpc>
              <a:spcBef>
                <a:spcPct val="0"/>
              </a:spcBef>
            </a:pPr>
            <a:endParaRPr lang="en-US" sz="3600" b="1" u="sng" dirty="0">
              <a:solidFill>
                <a:srgbClr val="000000"/>
              </a:solidFill>
              <a:latin typeface="Public Sans Bold" panose="020B0604020202020204" charset="0"/>
              <a:ea typeface="Poppins Bold"/>
              <a:cs typeface="Poppins Bold"/>
              <a:sym typeface="Poppins Bold"/>
            </a:endParaRPr>
          </a:p>
          <a:p>
            <a:pPr marL="571500" indent="-571500" algn="just">
              <a:lnSpc>
                <a:spcPts val="447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000000"/>
                </a:solidFill>
                <a:latin typeface="Public Sans Bold" panose="020B0604020202020204" charset="0"/>
                <a:ea typeface="Poppins Bold"/>
                <a:cs typeface="Poppins Bold"/>
                <a:sym typeface="Poppins Bold"/>
              </a:rPr>
              <a:t>Leave Management Problem</a:t>
            </a:r>
          </a:p>
          <a:p>
            <a:pPr marL="514350" indent="-514350" algn="just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b="1" dirty="0">
              <a:solidFill>
                <a:srgbClr val="000000"/>
              </a:solidFill>
              <a:latin typeface="Public Sans" panose="020B0604020202020204" charset="0"/>
              <a:ea typeface="Poppins"/>
              <a:cs typeface="Poppins"/>
              <a:sym typeface="Poppins"/>
            </a:endParaRP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High unused leave accumulation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Inconsistent leave approval processes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Work-life balance concerns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Sick leave patterns requiring analysis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Leave type distribution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Total leave cost impact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Public Sans" panose="020B0604020202020204" charset="0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67583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50BE4-1BD9-3F6F-F572-719C99862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883BE10-28C6-0293-459D-3FC9618A1832}"/>
              </a:ext>
            </a:extLst>
          </p:cNvPr>
          <p:cNvSpPr/>
          <p:nvPr/>
        </p:nvSpPr>
        <p:spPr>
          <a:xfrm>
            <a:off x="-5862" y="-856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A7AFB10-BFDF-2D1C-C4B8-795955DF12CC}"/>
              </a:ext>
            </a:extLst>
          </p:cNvPr>
          <p:cNvGrpSpPr/>
          <p:nvPr/>
        </p:nvGrpSpPr>
        <p:grpSpPr>
          <a:xfrm>
            <a:off x="-6388211" y="-5535870"/>
            <a:ext cx="14135211" cy="10119133"/>
            <a:chOff x="0" y="0"/>
            <a:chExt cx="786013" cy="56269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DFA05D5-3861-42F1-5AA8-E99521570B08}"/>
                </a:ext>
              </a:extLst>
            </p:cNvPr>
            <p:cNvSpPr/>
            <p:nvPr/>
          </p:nvSpPr>
          <p:spPr>
            <a:xfrm>
              <a:off x="0" y="0"/>
              <a:ext cx="786013" cy="562692"/>
            </a:xfrm>
            <a:custGeom>
              <a:avLst/>
              <a:gdLst/>
              <a:ahLst/>
              <a:cxnLst/>
              <a:rect l="l" t="t" r="r" b="b"/>
              <a:pathLst>
                <a:path w="786013" h="562692">
                  <a:moveTo>
                    <a:pt x="786013" y="281346"/>
                  </a:moveTo>
                  <a:lnTo>
                    <a:pt x="58281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582813" y="0"/>
                  </a:lnTo>
                  <a:lnTo>
                    <a:pt x="78601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FFDBC0F-7AB2-EE0F-FDF3-154D10F44BBF}"/>
                </a:ext>
              </a:extLst>
            </p:cNvPr>
            <p:cNvSpPr txBox="1"/>
            <p:nvPr/>
          </p:nvSpPr>
          <p:spPr>
            <a:xfrm>
              <a:off x="114300" y="-57150"/>
              <a:ext cx="55741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6E01F28A-3034-2CF7-4569-3DE1EB017CBE}"/>
              </a:ext>
            </a:extLst>
          </p:cNvPr>
          <p:cNvGrpSpPr/>
          <p:nvPr/>
        </p:nvGrpSpPr>
        <p:grpSpPr>
          <a:xfrm>
            <a:off x="-2306113" y="6253799"/>
            <a:ext cx="7610964" cy="5057823"/>
            <a:chOff x="0" y="0"/>
            <a:chExt cx="846733" cy="56269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3AD12B5-C4D8-F2FD-BE48-16649260720E}"/>
                </a:ext>
              </a:extLst>
            </p:cNvPr>
            <p:cNvSpPr/>
            <p:nvPr/>
          </p:nvSpPr>
          <p:spPr>
            <a:xfrm>
              <a:off x="0" y="0"/>
              <a:ext cx="846733" cy="562692"/>
            </a:xfrm>
            <a:custGeom>
              <a:avLst/>
              <a:gdLst/>
              <a:ahLst/>
              <a:cxnLst/>
              <a:rect l="l" t="t" r="r" b="b"/>
              <a:pathLst>
                <a:path w="846733" h="562692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381AD87-5720-DB14-45C8-3A214B6DAE8F}"/>
                </a:ext>
              </a:extLst>
            </p:cNvPr>
            <p:cNvSpPr txBox="1"/>
            <p:nvPr/>
          </p:nvSpPr>
          <p:spPr>
            <a:xfrm>
              <a:off x="114300" y="-57150"/>
              <a:ext cx="61813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12CA2E44-487D-7629-4604-3D53543140BC}"/>
              </a:ext>
            </a:extLst>
          </p:cNvPr>
          <p:cNvSpPr/>
          <p:nvPr/>
        </p:nvSpPr>
        <p:spPr>
          <a:xfrm>
            <a:off x="771734" y="8336924"/>
            <a:ext cx="6975266" cy="880627"/>
          </a:xfrm>
          <a:custGeom>
            <a:avLst/>
            <a:gdLst/>
            <a:ahLst/>
            <a:cxnLst/>
            <a:rect l="l" t="t" r="r" b="b"/>
            <a:pathLst>
              <a:path w="6975266" h="880627">
                <a:moveTo>
                  <a:pt x="0" y="0"/>
                </a:moveTo>
                <a:lnTo>
                  <a:pt x="6975266" y="0"/>
                </a:lnTo>
                <a:lnTo>
                  <a:pt x="6975266" y="880627"/>
                </a:lnTo>
                <a:lnTo>
                  <a:pt x="0" y="880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939242B-DDE8-6974-A87E-5FDBFC68E066}"/>
              </a:ext>
            </a:extLst>
          </p:cNvPr>
          <p:cNvGrpSpPr/>
          <p:nvPr/>
        </p:nvGrpSpPr>
        <p:grpSpPr>
          <a:xfrm>
            <a:off x="-2306113" y="1322286"/>
            <a:ext cx="10086031" cy="7642428"/>
            <a:chOff x="0" y="0"/>
            <a:chExt cx="617700" cy="46804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255AFD1-318A-2B99-F2A2-A6E03CB795AB}"/>
                </a:ext>
              </a:extLst>
            </p:cNvPr>
            <p:cNvSpPr/>
            <p:nvPr/>
          </p:nvSpPr>
          <p:spPr>
            <a:xfrm>
              <a:off x="0" y="0"/>
              <a:ext cx="617700" cy="468046"/>
            </a:xfrm>
            <a:custGeom>
              <a:avLst/>
              <a:gdLst/>
              <a:ahLst/>
              <a:cxnLst/>
              <a:rect l="l" t="t" r="r" b="b"/>
              <a:pathLst>
                <a:path w="617700" h="468046">
                  <a:moveTo>
                    <a:pt x="414500" y="0"/>
                  </a:moveTo>
                  <a:lnTo>
                    <a:pt x="0" y="0"/>
                  </a:lnTo>
                  <a:lnTo>
                    <a:pt x="203200" y="468046"/>
                  </a:lnTo>
                  <a:lnTo>
                    <a:pt x="617700" y="468046"/>
                  </a:lnTo>
                  <a:lnTo>
                    <a:pt x="41450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49042" b="-4904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EAC18FC-81C5-612B-20C1-8780600B5074}"/>
              </a:ext>
            </a:extLst>
          </p:cNvPr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E01B5924-83EF-D4DF-2CB9-826649C71BA9}"/>
                </a:ext>
              </a:extLst>
            </p:cNvPr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B4E01496-716D-1740-7F03-3E0CA2FF6F08}"/>
                  </a:ext>
                </a:extLst>
              </p:cNvPr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705B1332-13F1-3162-F93D-EAD3EBC65356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61A4DC66-8521-2BAD-3F4A-D4F2F2A1EA62}"/>
                </a:ext>
              </a:extLst>
            </p:cNvPr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A88B9E1F-FDAF-C28B-A8A5-B4437A5B2EC6}"/>
                  </a:ext>
                </a:extLst>
              </p:cNvPr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AE91F88F-F818-CD30-D23A-DC6A3433CCC5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59A61AC9-7ED0-F711-5249-3444534B21CC}"/>
              </a:ext>
            </a:extLst>
          </p:cNvPr>
          <p:cNvSpPr/>
          <p:nvPr/>
        </p:nvSpPr>
        <p:spPr>
          <a:xfrm>
            <a:off x="8216900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14CD407A-7843-41B8-E1B0-F18FA420E2C2}"/>
              </a:ext>
            </a:extLst>
          </p:cNvPr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0175C16-B29A-414D-2180-F71B2D9C4632}"/>
              </a:ext>
            </a:extLst>
          </p:cNvPr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48A84C8C-24E3-5010-0C1C-CF0546BEEB2D}"/>
              </a:ext>
            </a:extLst>
          </p:cNvPr>
          <p:cNvSpPr/>
          <p:nvPr/>
        </p:nvSpPr>
        <p:spPr>
          <a:xfrm>
            <a:off x="1028700" y="528080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D48C7127-32D0-9695-F23A-84A8F13EA9EB}"/>
              </a:ext>
            </a:extLst>
          </p:cNvPr>
          <p:cNvSpPr/>
          <p:nvPr/>
        </p:nvSpPr>
        <p:spPr>
          <a:xfrm>
            <a:off x="5449810" y="6858000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CCFA8A29-18A6-7788-7900-D41C101BFE14}"/>
              </a:ext>
            </a:extLst>
          </p:cNvPr>
          <p:cNvSpPr/>
          <p:nvPr/>
        </p:nvSpPr>
        <p:spPr>
          <a:xfrm>
            <a:off x="-1854200" y="-373396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E995D009-6F4C-AE1B-3F43-8A0A6B17D51C}"/>
              </a:ext>
            </a:extLst>
          </p:cNvPr>
          <p:cNvSpPr/>
          <p:nvPr/>
        </p:nvSpPr>
        <p:spPr>
          <a:xfrm>
            <a:off x="16566627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C783A60E-6F2C-8073-7CEE-626FE4DCF28B}"/>
              </a:ext>
            </a:extLst>
          </p:cNvPr>
          <p:cNvSpPr/>
          <p:nvPr/>
        </p:nvSpPr>
        <p:spPr>
          <a:xfrm>
            <a:off x="17919895" y="9853727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1E646A5-DF49-EE4F-4329-FBE5FEC45170}"/>
              </a:ext>
            </a:extLst>
          </p:cNvPr>
          <p:cNvSpPr txBox="1"/>
          <p:nvPr/>
        </p:nvSpPr>
        <p:spPr>
          <a:xfrm>
            <a:off x="8216900" y="691055"/>
            <a:ext cx="6972300" cy="101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SITUATION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E4FDF4D9-C96F-7336-3E4E-541111D75849}"/>
              </a:ext>
            </a:extLst>
          </p:cNvPr>
          <p:cNvSpPr txBox="1"/>
          <p:nvPr/>
        </p:nvSpPr>
        <p:spPr>
          <a:xfrm>
            <a:off x="8216900" y="1982130"/>
            <a:ext cx="9431696" cy="5189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600" b="1" u="sng" dirty="0">
                <a:solidFill>
                  <a:srgbClr val="000000"/>
                </a:solidFill>
                <a:latin typeface="Public Sans Bold" panose="020B0604020202020204" charset="0"/>
                <a:ea typeface="Poppins Bold"/>
                <a:cs typeface="Poppins Bold"/>
                <a:sym typeface="Poppins Bold"/>
              </a:rPr>
              <a:t>Current HR Challenges</a:t>
            </a:r>
          </a:p>
          <a:p>
            <a:pPr algn="just">
              <a:lnSpc>
                <a:spcPts val="4479"/>
              </a:lnSpc>
              <a:spcBef>
                <a:spcPct val="0"/>
              </a:spcBef>
            </a:pPr>
            <a:endParaRPr lang="en-US" sz="3600" b="1" u="sng" dirty="0">
              <a:solidFill>
                <a:srgbClr val="000000"/>
              </a:solidFill>
              <a:latin typeface="Public Sans Bold" panose="020B0604020202020204" charset="0"/>
              <a:ea typeface="Poppins Bold"/>
              <a:cs typeface="Poppins Bold"/>
              <a:sym typeface="Poppins Bold"/>
            </a:endParaRPr>
          </a:p>
          <a:p>
            <a:pPr marL="571500" indent="-571500" algn="just">
              <a:lnSpc>
                <a:spcPts val="447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000000"/>
                </a:solidFill>
                <a:latin typeface="Public Sans Bold" panose="020B0604020202020204" charset="0"/>
                <a:ea typeface="Poppins Bold"/>
                <a:cs typeface="Poppins Bold"/>
                <a:sym typeface="Poppins Bold"/>
              </a:rPr>
              <a:t>Performance Management Challenges</a:t>
            </a:r>
          </a:p>
          <a:p>
            <a:pPr marL="514350" indent="-514350" algn="just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b="1" dirty="0">
              <a:solidFill>
                <a:srgbClr val="000000"/>
              </a:solidFill>
              <a:latin typeface="Public Sans" panose="020B0604020202020204" charset="0"/>
              <a:ea typeface="Poppins"/>
              <a:cs typeface="Poppins"/>
              <a:sym typeface="Poppins"/>
            </a:endParaRP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Unclear promotion criteria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Performance-pay disconnect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Project target achievement rate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Employee satisfaction score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Training completion varies significantly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Public Sans" panose="020B0604020202020204" charset="0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55593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flipV="1">
            <a:off x="4482502" y="2111501"/>
            <a:ext cx="0" cy="4726574"/>
          </a:xfrm>
          <a:prstGeom prst="line">
            <a:avLst/>
          </a:prstGeom>
          <a:ln w="9525" cap="flat">
            <a:solidFill>
              <a:srgbClr val="1D1A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flipV="1">
            <a:off x="8995529" y="2111501"/>
            <a:ext cx="0" cy="4726574"/>
          </a:xfrm>
          <a:prstGeom prst="line">
            <a:avLst/>
          </a:prstGeom>
          <a:ln w="9525" cap="flat">
            <a:solidFill>
              <a:srgbClr val="1D1A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18" name="Group 18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-673113" y="9251081"/>
            <a:ext cx="5321313" cy="2446670"/>
            <a:chOff x="0" y="0"/>
            <a:chExt cx="1223810" cy="56269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23810" cy="562692"/>
            </a:xfrm>
            <a:custGeom>
              <a:avLst/>
              <a:gdLst/>
              <a:ahLst/>
              <a:cxnLst/>
              <a:rect l="l" t="t" r="r" b="b"/>
              <a:pathLst>
                <a:path w="1223810" h="562692">
                  <a:moveTo>
                    <a:pt x="1223810" y="281346"/>
                  </a:moveTo>
                  <a:lnTo>
                    <a:pt x="102061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20610" y="0"/>
                  </a:lnTo>
                  <a:lnTo>
                    <a:pt x="1223810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14300" y="-57150"/>
              <a:ext cx="995210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673113" y="8675100"/>
            <a:ext cx="2673102" cy="1151961"/>
            <a:chOff x="0" y="0"/>
            <a:chExt cx="1482931" cy="63906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450358" y="9762097"/>
            <a:ext cx="14808942" cy="1198000"/>
            <a:chOff x="0" y="0"/>
            <a:chExt cx="7899698" cy="63906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899698" cy="639062"/>
            </a:xfrm>
            <a:custGeom>
              <a:avLst/>
              <a:gdLst/>
              <a:ahLst/>
              <a:cxnLst/>
              <a:rect l="l" t="t" r="r" b="b"/>
              <a:pathLst>
                <a:path w="7899698" h="639062">
                  <a:moveTo>
                    <a:pt x="7899698" y="319531"/>
                  </a:moveTo>
                  <a:lnTo>
                    <a:pt x="769649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7696498" y="0"/>
                  </a:lnTo>
                  <a:lnTo>
                    <a:pt x="789969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14300" y="-57150"/>
              <a:ext cx="767109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 rot="-5400000">
            <a:off x="-1086039" y="3863443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7043400" y="-184885"/>
            <a:ext cx="1529778" cy="397742"/>
          </a:xfrm>
          <a:custGeom>
            <a:avLst/>
            <a:gdLst/>
            <a:ahLst/>
            <a:cxnLst/>
            <a:rect l="l" t="t" r="r" b="b"/>
            <a:pathLst>
              <a:path w="1529778" h="397742">
                <a:moveTo>
                  <a:pt x="0" y="0"/>
                </a:moveTo>
                <a:lnTo>
                  <a:pt x="1529778" y="0"/>
                </a:lnTo>
                <a:lnTo>
                  <a:pt x="1529778" y="397743"/>
                </a:lnTo>
                <a:lnTo>
                  <a:pt x="0" y="3977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2952724" y="10076674"/>
            <a:ext cx="1529778" cy="397742"/>
          </a:xfrm>
          <a:custGeom>
            <a:avLst/>
            <a:gdLst/>
            <a:ahLst/>
            <a:cxnLst/>
            <a:rect l="l" t="t" r="r" b="b"/>
            <a:pathLst>
              <a:path w="1529778" h="397742">
                <a:moveTo>
                  <a:pt x="0" y="0"/>
                </a:moveTo>
                <a:lnTo>
                  <a:pt x="1529778" y="0"/>
                </a:lnTo>
                <a:lnTo>
                  <a:pt x="1529778" y="397742"/>
                </a:lnTo>
                <a:lnTo>
                  <a:pt x="0" y="397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7808289" y="6000750"/>
            <a:ext cx="991473" cy="677919"/>
          </a:xfrm>
          <a:custGeom>
            <a:avLst/>
            <a:gdLst/>
            <a:ahLst/>
            <a:cxnLst/>
            <a:rect l="l" t="t" r="r" b="b"/>
            <a:pathLst>
              <a:path w="991473" h="677919">
                <a:moveTo>
                  <a:pt x="0" y="0"/>
                </a:moveTo>
                <a:lnTo>
                  <a:pt x="991473" y="0"/>
                </a:lnTo>
                <a:lnTo>
                  <a:pt x="991473" y="677919"/>
                </a:lnTo>
                <a:lnTo>
                  <a:pt x="0" y="6779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-1854200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1399076" y="9978798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6B039DC-F311-D32E-35D4-64ADA7E6DE03}"/>
              </a:ext>
            </a:extLst>
          </p:cNvPr>
          <p:cNvGrpSpPr/>
          <p:nvPr/>
        </p:nvGrpSpPr>
        <p:grpSpPr>
          <a:xfrm>
            <a:off x="140521" y="1778255"/>
            <a:ext cx="4327324" cy="6128251"/>
            <a:chOff x="140521" y="1778255"/>
            <a:chExt cx="4327324" cy="6128251"/>
          </a:xfrm>
        </p:grpSpPr>
        <p:sp>
          <p:nvSpPr>
            <p:cNvPr id="3" name="Freeform 3"/>
            <p:cNvSpPr/>
            <p:nvPr/>
          </p:nvSpPr>
          <p:spPr>
            <a:xfrm rot="5400000">
              <a:off x="824741" y="1667585"/>
              <a:ext cx="2589327" cy="2810667"/>
            </a:xfrm>
            <a:custGeom>
              <a:avLst/>
              <a:gdLst/>
              <a:ahLst/>
              <a:cxnLst/>
              <a:rect l="l" t="t" r="r" b="b"/>
              <a:pathLst>
                <a:path w="2589327" h="2810667">
                  <a:moveTo>
                    <a:pt x="0" y="0"/>
                  </a:moveTo>
                  <a:lnTo>
                    <a:pt x="2589327" y="0"/>
                  </a:lnTo>
                  <a:lnTo>
                    <a:pt x="2589327" y="2810667"/>
                  </a:lnTo>
                  <a:lnTo>
                    <a:pt x="0" y="2810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1033915" y="2111501"/>
              <a:ext cx="2170979" cy="1865685"/>
              <a:chOff x="0" y="0"/>
              <a:chExt cx="812800" cy="6985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1603341" y="2574726"/>
              <a:ext cx="1032126" cy="939235"/>
            </a:xfrm>
            <a:custGeom>
              <a:avLst/>
              <a:gdLst/>
              <a:ahLst/>
              <a:cxnLst/>
              <a:rect l="l" t="t" r="r" b="b"/>
              <a:pathLst>
                <a:path w="1032126" h="939235">
                  <a:moveTo>
                    <a:pt x="0" y="0"/>
                  </a:moveTo>
                  <a:lnTo>
                    <a:pt x="1032127" y="0"/>
                  </a:lnTo>
                  <a:lnTo>
                    <a:pt x="1032127" y="939235"/>
                  </a:lnTo>
                  <a:lnTo>
                    <a:pt x="0" y="939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2"/>
            <p:cNvGrpSpPr/>
            <p:nvPr/>
          </p:nvGrpSpPr>
          <p:grpSpPr>
            <a:xfrm>
              <a:off x="140521" y="4361612"/>
              <a:ext cx="4327324" cy="3544894"/>
              <a:chOff x="2488" y="-57149"/>
              <a:chExt cx="5304958" cy="4726524"/>
            </a:xfrm>
          </p:grpSpPr>
          <p:sp>
            <p:nvSpPr>
              <p:cNvPr id="43" name="TextBox 43"/>
              <p:cNvSpPr txBox="1"/>
              <p:nvPr/>
            </p:nvSpPr>
            <p:spPr>
              <a:xfrm>
                <a:off x="25447" y="1351288"/>
                <a:ext cx="5281999" cy="33180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342900" indent="-342900">
                  <a:lnSpc>
                    <a:spcPts val="2800"/>
                  </a:lnSpc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rgbClr val="1D1A1B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Reduce gender distribution imbalance from current ratios</a:t>
                </a:r>
              </a:p>
              <a:p>
                <a:pPr marL="342900" indent="-342900">
                  <a:lnSpc>
                    <a:spcPts val="2800"/>
                  </a:lnSpc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rgbClr val="1D1A1B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Increase geographical representation diversity across all locations</a:t>
                </a:r>
              </a:p>
              <a:p>
                <a:pPr marL="342900" indent="-342900">
                  <a:lnSpc>
                    <a:spcPts val="2800"/>
                  </a:lnSpc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rgbClr val="1D1A1B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Improve leadership diversity ratio</a:t>
                </a:r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2488" y="-57149"/>
                <a:ext cx="5277023" cy="114552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b="1" dirty="0">
                    <a:solidFill>
                      <a:srgbClr val="1D1A1B"/>
                    </a:solidFill>
                    <a:latin typeface="Public Sans Bold"/>
                    <a:ea typeface="Public Sans Bold"/>
                    <a:cs typeface="Public Sans Bold"/>
                    <a:sym typeface="Public Sans Bold"/>
                  </a:rPr>
                  <a:t>Diversity and Inclusion Analysis</a:t>
                </a:r>
              </a:p>
            </p:txBody>
          </p:sp>
        </p:grpSp>
      </p:grpSp>
      <p:sp>
        <p:nvSpPr>
          <p:cNvPr id="48" name="TextBox 48"/>
          <p:cNvSpPr txBox="1"/>
          <p:nvPr/>
        </p:nvSpPr>
        <p:spPr>
          <a:xfrm>
            <a:off x="1244600" y="495300"/>
            <a:ext cx="9690138" cy="1017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PROJECT OBJECTIVES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028B4E0-4856-47CB-A9A9-0D3645FDD95C}"/>
              </a:ext>
            </a:extLst>
          </p:cNvPr>
          <p:cNvGrpSpPr/>
          <p:nvPr/>
        </p:nvGrpSpPr>
        <p:grpSpPr>
          <a:xfrm>
            <a:off x="4621453" y="1778255"/>
            <a:ext cx="4327324" cy="6128251"/>
            <a:chOff x="5086227" y="1778255"/>
            <a:chExt cx="4327324" cy="6128251"/>
          </a:xfrm>
        </p:grpSpPr>
        <p:sp>
          <p:nvSpPr>
            <p:cNvPr id="4" name="Freeform 4"/>
            <p:cNvSpPr/>
            <p:nvPr/>
          </p:nvSpPr>
          <p:spPr>
            <a:xfrm rot="5400000">
              <a:off x="6056690" y="1667585"/>
              <a:ext cx="2589327" cy="2810667"/>
            </a:xfrm>
            <a:custGeom>
              <a:avLst/>
              <a:gdLst/>
              <a:ahLst/>
              <a:cxnLst/>
              <a:rect l="l" t="t" r="r" b="b"/>
              <a:pathLst>
                <a:path w="2589327" h="2810667">
                  <a:moveTo>
                    <a:pt x="0" y="0"/>
                  </a:moveTo>
                  <a:lnTo>
                    <a:pt x="2589328" y="0"/>
                  </a:lnTo>
                  <a:lnTo>
                    <a:pt x="2589328" y="2810667"/>
                  </a:lnTo>
                  <a:lnTo>
                    <a:pt x="0" y="2810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6265864" y="2111501"/>
              <a:ext cx="2170979" cy="1865685"/>
              <a:chOff x="0" y="0"/>
              <a:chExt cx="812800" cy="6985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6884672" y="2574726"/>
              <a:ext cx="933365" cy="939235"/>
            </a:xfrm>
            <a:custGeom>
              <a:avLst/>
              <a:gdLst/>
              <a:ahLst/>
              <a:cxnLst/>
              <a:rect l="l" t="t" r="r" b="b"/>
              <a:pathLst>
                <a:path w="933365" h="939235">
                  <a:moveTo>
                    <a:pt x="0" y="0"/>
                  </a:moveTo>
                  <a:lnTo>
                    <a:pt x="933364" y="0"/>
                  </a:lnTo>
                  <a:lnTo>
                    <a:pt x="933364" y="939235"/>
                  </a:lnTo>
                  <a:lnTo>
                    <a:pt x="0" y="939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52" name="Group 42">
              <a:extLst>
                <a:ext uri="{FF2B5EF4-FFF2-40B4-BE49-F238E27FC236}">
                  <a16:creationId xmlns:a16="http://schemas.microsoft.com/office/drawing/2014/main" id="{F8DBA497-42B7-7577-237F-015FCAEE8D1F}"/>
                </a:ext>
              </a:extLst>
            </p:cNvPr>
            <p:cNvGrpSpPr/>
            <p:nvPr/>
          </p:nvGrpSpPr>
          <p:grpSpPr>
            <a:xfrm>
              <a:off x="5086227" y="4361612"/>
              <a:ext cx="4327324" cy="3544894"/>
              <a:chOff x="2488" y="-57149"/>
              <a:chExt cx="5304958" cy="4726524"/>
            </a:xfrm>
          </p:grpSpPr>
          <p:sp>
            <p:nvSpPr>
              <p:cNvPr id="53" name="TextBox 43">
                <a:extLst>
                  <a:ext uri="{FF2B5EF4-FFF2-40B4-BE49-F238E27FC236}">
                    <a16:creationId xmlns:a16="http://schemas.microsoft.com/office/drawing/2014/main" id="{1A7C562C-D7AA-EE38-C4B4-46CE2E4E76A4}"/>
                  </a:ext>
                </a:extLst>
              </p:cNvPr>
              <p:cNvSpPr txBox="1"/>
              <p:nvPr/>
            </p:nvSpPr>
            <p:spPr>
              <a:xfrm>
                <a:off x="25447" y="1351288"/>
                <a:ext cx="5281999" cy="33180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342900" indent="-342900">
                  <a:lnSpc>
                    <a:spcPts val="2800"/>
                  </a:lnSpc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rgbClr val="1D1A1B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Standardize pay scales across all locations </a:t>
                </a:r>
              </a:p>
              <a:p>
                <a:pPr marL="342900" indent="-342900">
                  <a:lnSpc>
                    <a:spcPts val="2800"/>
                  </a:lnSpc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rgbClr val="1D1A1B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Reduce gender pay across all roles and locations</a:t>
                </a:r>
              </a:p>
              <a:p>
                <a:pPr marL="342900" indent="-342900">
                  <a:lnSpc>
                    <a:spcPts val="2800"/>
                  </a:lnSpc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rgbClr val="1D1A1B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Implement performance-based bonus distribution system with clear metrics</a:t>
                </a:r>
              </a:p>
            </p:txBody>
          </p:sp>
          <p:sp>
            <p:nvSpPr>
              <p:cNvPr id="54" name="TextBox 44">
                <a:extLst>
                  <a:ext uri="{FF2B5EF4-FFF2-40B4-BE49-F238E27FC236}">
                    <a16:creationId xmlns:a16="http://schemas.microsoft.com/office/drawing/2014/main" id="{C23B47F4-C9A8-6EB1-F87A-FA61F7D58B0F}"/>
                  </a:ext>
                </a:extLst>
              </p:cNvPr>
              <p:cNvSpPr txBox="1"/>
              <p:nvPr/>
            </p:nvSpPr>
            <p:spPr>
              <a:xfrm>
                <a:off x="2488" y="-57149"/>
                <a:ext cx="5277023" cy="54707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b="1" dirty="0">
                    <a:solidFill>
                      <a:srgbClr val="1D1A1B"/>
                    </a:solidFill>
                    <a:latin typeface="Public Sans Bold"/>
                    <a:ea typeface="Public Sans Bold"/>
                    <a:cs typeface="Public Sans Bold"/>
                    <a:sym typeface="Public Sans Bold"/>
                  </a:rPr>
                  <a:t>Compensation and Benefits</a:t>
                </a:r>
              </a:p>
            </p:txBody>
          </p:sp>
        </p:grpSp>
      </p:grpSp>
      <p:sp>
        <p:nvSpPr>
          <p:cNvPr id="61" name="AutoShape 16">
            <a:extLst>
              <a:ext uri="{FF2B5EF4-FFF2-40B4-BE49-F238E27FC236}">
                <a16:creationId xmlns:a16="http://schemas.microsoft.com/office/drawing/2014/main" id="{248A0568-8D3E-B99E-BC59-EEBA34D817F1}"/>
              </a:ext>
            </a:extLst>
          </p:cNvPr>
          <p:cNvSpPr/>
          <p:nvPr/>
        </p:nvSpPr>
        <p:spPr>
          <a:xfrm flipV="1">
            <a:off x="13508556" y="2203477"/>
            <a:ext cx="0" cy="4726574"/>
          </a:xfrm>
          <a:prstGeom prst="line">
            <a:avLst/>
          </a:prstGeom>
          <a:ln w="9525" cap="flat">
            <a:solidFill>
              <a:srgbClr val="1D1A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CCF64B7-8D52-BF8C-EEC4-D23CCD670206}"/>
              </a:ext>
            </a:extLst>
          </p:cNvPr>
          <p:cNvGrpSpPr/>
          <p:nvPr/>
        </p:nvGrpSpPr>
        <p:grpSpPr>
          <a:xfrm>
            <a:off x="13583316" y="1778255"/>
            <a:ext cx="4327324" cy="6487324"/>
            <a:chOff x="13583316" y="1778255"/>
            <a:chExt cx="4327324" cy="648732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9262483-8EA0-5896-8B68-6870949E2703}"/>
                </a:ext>
              </a:extLst>
            </p:cNvPr>
            <p:cNvGrpSpPr/>
            <p:nvPr/>
          </p:nvGrpSpPr>
          <p:grpSpPr>
            <a:xfrm>
              <a:off x="13583316" y="1778255"/>
              <a:ext cx="4327324" cy="6487324"/>
              <a:chOff x="10123503" y="1778255"/>
              <a:chExt cx="4327324" cy="6487324"/>
            </a:xfrm>
          </p:grpSpPr>
          <p:sp>
            <p:nvSpPr>
              <p:cNvPr id="63" name="Freeform 11">
                <a:extLst>
                  <a:ext uri="{FF2B5EF4-FFF2-40B4-BE49-F238E27FC236}">
                    <a16:creationId xmlns:a16="http://schemas.microsoft.com/office/drawing/2014/main" id="{43D27938-B7A8-2AC1-3F52-73BB7A697182}"/>
                  </a:ext>
                </a:extLst>
              </p:cNvPr>
              <p:cNvSpPr/>
              <p:nvPr/>
            </p:nvSpPr>
            <p:spPr>
              <a:xfrm rot="5400000">
                <a:off x="10992502" y="1667585"/>
                <a:ext cx="2589327" cy="2810667"/>
              </a:xfrm>
              <a:custGeom>
                <a:avLst/>
                <a:gdLst/>
                <a:ahLst/>
                <a:cxnLst/>
                <a:rect l="l" t="t" r="r" b="b"/>
                <a:pathLst>
                  <a:path w="2589327" h="2810667">
                    <a:moveTo>
                      <a:pt x="0" y="0"/>
                    </a:moveTo>
                    <a:lnTo>
                      <a:pt x="2589327" y="0"/>
                    </a:lnTo>
                    <a:lnTo>
                      <a:pt x="2589327" y="2810667"/>
                    </a:lnTo>
                    <a:lnTo>
                      <a:pt x="0" y="281066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2">
                <a:extLst>
                  <a:ext uri="{FF2B5EF4-FFF2-40B4-BE49-F238E27FC236}">
                    <a16:creationId xmlns:a16="http://schemas.microsoft.com/office/drawing/2014/main" id="{9C8F388C-0D3E-1810-CA54-2A3800E275C6}"/>
                  </a:ext>
                </a:extLst>
              </p:cNvPr>
              <p:cNvGrpSpPr/>
              <p:nvPr/>
            </p:nvGrpSpPr>
            <p:grpSpPr>
              <a:xfrm>
                <a:off x="11201676" y="2111501"/>
                <a:ext cx="2170979" cy="1865685"/>
                <a:chOff x="0" y="0"/>
                <a:chExt cx="812800" cy="698500"/>
              </a:xfrm>
            </p:grpSpPr>
            <p:sp>
              <p:nvSpPr>
                <p:cNvPr id="69" name="Freeform 13">
                  <a:extLst>
                    <a:ext uri="{FF2B5EF4-FFF2-40B4-BE49-F238E27FC236}">
                      <a16:creationId xmlns:a16="http://schemas.microsoft.com/office/drawing/2014/main" id="{36227887-C977-E15E-ABC8-08C9455C87F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n w="57150" cap="sq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" name="TextBox 14">
                  <a:extLst>
                    <a:ext uri="{FF2B5EF4-FFF2-40B4-BE49-F238E27FC236}">
                      <a16:creationId xmlns:a16="http://schemas.microsoft.com/office/drawing/2014/main" id="{9B17DD03-0C38-A981-31C5-D6B3CE329F34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99"/>
                    </a:lnSpc>
                  </a:pPr>
                  <a:endParaRPr dirty="0"/>
                </a:p>
              </p:txBody>
            </p:sp>
          </p:grpSp>
          <p:grpSp>
            <p:nvGrpSpPr>
              <p:cNvPr id="66" name="Group 42">
                <a:extLst>
                  <a:ext uri="{FF2B5EF4-FFF2-40B4-BE49-F238E27FC236}">
                    <a16:creationId xmlns:a16="http://schemas.microsoft.com/office/drawing/2014/main" id="{ABBB68B8-91A4-75F1-1982-A01E6116E05B}"/>
                  </a:ext>
                </a:extLst>
              </p:cNvPr>
              <p:cNvGrpSpPr/>
              <p:nvPr/>
            </p:nvGrpSpPr>
            <p:grpSpPr>
              <a:xfrm>
                <a:off x="10123503" y="4361612"/>
                <a:ext cx="4327324" cy="3903967"/>
                <a:chOff x="2488" y="-57149"/>
                <a:chExt cx="5304958" cy="5205288"/>
              </a:xfrm>
            </p:grpSpPr>
            <p:sp>
              <p:nvSpPr>
                <p:cNvPr id="67" name="TextBox 43">
                  <a:extLst>
                    <a:ext uri="{FF2B5EF4-FFF2-40B4-BE49-F238E27FC236}">
                      <a16:creationId xmlns:a16="http://schemas.microsoft.com/office/drawing/2014/main" id="{5F0DF816-D334-1BC6-6926-54C50D281F27}"/>
                    </a:ext>
                  </a:extLst>
                </p:cNvPr>
                <p:cNvSpPr txBox="1"/>
                <p:nvPr/>
              </p:nvSpPr>
              <p:spPr>
                <a:xfrm>
                  <a:off x="25447" y="1351288"/>
                  <a:ext cx="5281999" cy="3796851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342900" indent="-342900">
                    <a:lnSpc>
                      <a:spcPts val="28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sz="22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Implement standardized performance metrics across all departments</a:t>
                  </a:r>
                </a:p>
                <a:p>
                  <a:pPr marL="342900" indent="-342900">
                    <a:lnSpc>
                      <a:spcPts val="28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sz="22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Increase project completion rate from current baseline</a:t>
                  </a:r>
                </a:p>
                <a:p>
                  <a:pPr marL="342900" indent="-342900">
                    <a:lnSpc>
                      <a:spcPts val="28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sz="22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Improve employee satisfaction scores from current 3.5 to 4.2 out of 5</a:t>
                  </a:r>
                </a:p>
              </p:txBody>
            </p:sp>
            <p:sp>
              <p:nvSpPr>
                <p:cNvPr id="68" name="TextBox 44">
                  <a:extLst>
                    <a:ext uri="{FF2B5EF4-FFF2-40B4-BE49-F238E27FC236}">
                      <a16:creationId xmlns:a16="http://schemas.microsoft.com/office/drawing/2014/main" id="{BC712D10-D5D9-0EE8-D8C5-E9967C2C338B}"/>
                    </a:ext>
                  </a:extLst>
                </p:cNvPr>
                <p:cNvSpPr txBox="1"/>
                <p:nvPr/>
              </p:nvSpPr>
              <p:spPr>
                <a:xfrm>
                  <a:off x="2488" y="-57149"/>
                  <a:ext cx="5277023" cy="54707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499"/>
                    </a:lnSpc>
                  </a:pPr>
                  <a:r>
                    <a:rPr lang="en-US" sz="2499" b="1" dirty="0">
                      <a:solidFill>
                        <a:srgbClr val="1D1A1B"/>
                      </a:solidFill>
                      <a:latin typeface="Public Sans Bold"/>
                      <a:ea typeface="Public Sans Bold"/>
                      <a:cs typeface="Public Sans Bold"/>
                      <a:sym typeface="Public Sans Bold"/>
                    </a:rPr>
                    <a:t>Performance Management</a:t>
                  </a:r>
                </a:p>
              </p:txBody>
            </p:sp>
          </p:grpSp>
        </p:grpSp>
        <p:pic>
          <p:nvPicPr>
            <p:cNvPr id="72" name="Graphic 71" descr="Checklist with solid fill">
              <a:extLst>
                <a:ext uri="{FF2B5EF4-FFF2-40B4-BE49-F238E27FC236}">
                  <a16:creationId xmlns:a16="http://schemas.microsoft.com/office/drawing/2014/main" id="{8CD19910-61F4-C89A-327A-FEEBFE104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299142" y="2667001"/>
              <a:ext cx="914400" cy="9144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29361BD-8618-C1E3-F2B9-C662B4F720EB}"/>
              </a:ext>
            </a:extLst>
          </p:cNvPr>
          <p:cNvGrpSpPr/>
          <p:nvPr/>
        </p:nvGrpSpPr>
        <p:grpSpPr>
          <a:xfrm>
            <a:off x="9102385" y="1778255"/>
            <a:ext cx="4327324" cy="6128251"/>
            <a:chOff x="9255992" y="1778255"/>
            <a:chExt cx="4327324" cy="61282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709DAB0-3337-A1FC-47BC-53B8F64C8A41}"/>
                </a:ext>
              </a:extLst>
            </p:cNvPr>
            <p:cNvGrpSpPr/>
            <p:nvPr/>
          </p:nvGrpSpPr>
          <p:grpSpPr>
            <a:xfrm>
              <a:off x="9255992" y="1778255"/>
              <a:ext cx="4327324" cy="6128251"/>
              <a:chOff x="10123503" y="1778255"/>
              <a:chExt cx="4327324" cy="6128251"/>
            </a:xfrm>
          </p:grpSpPr>
          <p:sp>
            <p:nvSpPr>
              <p:cNvPr id="11" name="Freeform 11"/>
              <p:cNvSpPr/>
              <p:nvPr/>
            </p:nvSpPr>
            <p:spPr>
              <a:xfrm rot="5400000">
                <a:off x="10992502" y="1667585"/>
                <a:ext cx="2589327" cy="2810667"/>
              </a:xfrm>
              <a:custGeom>
                <a:avLst/>
                <a:gdLst/>
                <a:ahLst/>
                <a:cxnLst/>
                <a:rect l="l" t="t" r="r" b="b"/>
                <a:pathLst>
                  <a:path w="2589327" h="2810667">
                    <a:moveTo>
                      <a:pt x="0" y="0"/>
                    </a:moveTo>
                    <a:lnTo>
                      <a:pt x="2589327" y="0"/>
                    </a:lnTo>
                    <a:lnTo>
                      <a:pt x="2589327" y="2810667"/>
                    </a:lnTo>
                    <a:lnTo>
                      <a:pt x="0" y="281066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" name="Group 12"/>
              <p:cNvGrpSpPr/>
              <p:nvPr/>
            </p:nvGrpSpPr>
            <p:grpSpPr>
              <a:xfrm>
                <a:off x="11201676" y="2111501"/>
                <a:ext cx="2170979" cy="1865685"/>
                <a:chOff x="0" y="0"/>
                <a:chExt cx="812800" cy="698500"/>
              </a:xfrm>
            </p:grpSpPr>
            <p:sp>
              <p:nvSpPr>
                <p:cNvPr id="13" name="Freeform 13"/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n w="57150" cap="sq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TextBox 14"/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99"/>
                    </a:lnSpc>
                  </a:pPr>
                  <a:endParaRPr/>
                </a:p>
              </p:txBody>
            </p:sp>
          </p:grpSp>
          <p:grpSp>
            <p:nvGrpSpPr>
              <p:cNvPr id="55" name="Group 42">
                <a:extLst>
                  <a:ext uri="{FF2B5EF4-FFF2-40B4-BE49-F238E27FC236}">
                    <a16:creationId xmlns:a16="http://schemas.microsoft.com/office/drawing/2014/main" id="{21E0CA0E-77C0-BA19-4732-0963D08CB2DF}"/>
                  </a:ext>
                </a:extLst>
              </p:cNvPr>
              <p:cNvGrpSpPr/>
              <p:nvPr/>
            </p:nvGrpSpPr>
            <p:grpSpPr>
              <a:xfrm>
                <a:off x="10123503" y="4361612"/>
                <a:ext cx="4327324" cy="3544894"/>
                <a:chOff x="2488" y="-57149"/>
                <a:chExt cx="5304958" cy="4726524"/>
              </a:xfrm>
            </p:grpSpPr>
            <p:sp>
              <p:nvSpPr>
                <p:cNvPr id="56" name="TextBox 43">
                  <a:extLst>
                    <a:ext uri="{FF2B5EF4-FFF2-40B4-BE49-F238E27FC236}">
                      <a16:creationId xmlns:a16="http://schemas.microsoft.com/office/drawing/2014/main" id="{350C0F9F-6B74-D366-9680-CEE9AD298D7D}"/>
                    </a:ext>
                  </a:extLst>
                </p:cNvPr>
                <p:cNvSpPr txBox="1"/>
                <p:nvPr/>
              </p:nvSpPr>
              <p:spPr>
                <a:xfrm>
                  <a:off x="25447" y="1351288"/>
                  <a:ext cx="5281999" cy="3318087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342900" indent="-342900">
                    <a:lnSpc>
                      <a:spcPts val="28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sz="22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Reduce unused leave accumulation </a:t>
                  </a:r>
                </a:p>
                <a:p>
                  <a:pPr marL="342900" indent="-342900">
                    <a:lnSpc>
                      <a:spcPts val="28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sz="22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Decrease leave approval processing time from current average.</a:t>
                  </a:r>
                </a:p>
                <a:p>
                  <a:pPr marL="342900" indent="-342900">
                    <a:lnSpc>
                      <a:spcPts val="28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sz="22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Reduce leave-related cost impact</a:t>
                  </a:r>
                </a:p>
              </p:txBody>
            </p:sp>
            <p:sp>
              <p:nvSpPr>
                <p:cNvPr id="57" name="TextBox 44">
                  <a:extLst>
                    <a:ext uri="{FF2B5EF4-FFF2-40B4-BE49-F238E27FC236}">
                      <a16:creationId xmlns:a16="http://schemas.microsoft.com/office/drawing/2014/main" id="{ACB84BB0-1231-D15E-DF6D-EB5A9C0887CA}"/>
                    </a:ext>
                  </a:extLst>
                </p:cNvPr>
                <p:cNvSpPr txBox="1"/>
                <p:nvPr/>
              </p:nvSpPr>
              <p:spPr>
                <a:xfrm>
                  <a:off x="2488" y="-57149"/>
                  <a:ext cx="5277023" cy="54707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499"/>
                    </a:lnSpc>
                  </a:pPr>
                  <a:r>
                    <a:rPr lang="en-US" sz="2499" b="1" dirty="0">
                      <a:solidFill>
                        <a:srgbClr val="1D1A1B"/>
                      </a:solidFill>
                      <a:latin typeface="Public Sans Bold"/>
                      <a:ea typeface="Public Sans Bold"/>
                      <a:cs typeface="Public Sans Bold"/>
                      <a:sym typeface="Public Sans Bold"/>
                    </a:rPr>
                    <a:t>Leave Management</a:t>
                  </a:r>
                </a:p>
              </p:txBody>
            </p:sp>
          </p:grpSp>
        </p:grpSp>
        <p:pic>
          <p:nvPicPr>
            <p:cNvPr id="75" name="Graphic 74" descr="Unfollow outline">
              <a:extLst>
                <a:ext uri="{FF2B5EF4-FFF2-40B4-BE49-F238E27FC236}">
                  <a16:creationId xmlns:a16="http://schemas.microsoft.com/office/drawing/2014/main" id="{05BF2311-6345-C60F-CCD0-334531367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814332" y="2358543"/>
              <a:ext cx="1371600" cy="1371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871</Words>
  <Application>Microsoft Office PowerPoint</Application>
  <PresentationFormat>Custom</PresentationFormat>
  <Paragraphs>295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Bahnschrift SemiBold SemiConden</vt:lpstr>
      <vt:lpstr>Calibri</vt:lpstr>
      <vt:lpstr>Arial</vt:lpstr>
      <vt:lpstr>Archivo Black</vt:lpstr>
      <vt:lpstr>Wingdings</vt:lpstr>
      <vt:lpstr>Public Sans Bold</vt:lpstr>
      <vt:lpstr>Public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Modern Project Proposal Presentation</dc:title>
  <dc:creator>Mizan</dc:creator>
  <cp:lastModifiedBy>Mizanur Rahman</cp:lastModifiedBy>
  <cp:revision>6</cp:revision>
  <dcterms:created xsi:type="dcterms:W3CDTF">2006-08-16T00:00:00Z</dcterms:created>
  <dcterms:modified xsi:type="dcterms:W3CDTF">2024-11-08T12:56:35Z</dcterms:modified>
  <dc:identifier>DAGV1WZbrcA</dc:identifier>
</cp:coreProperties>
</file>